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5" r:id="rId2"/>
    <p:sldId id="279" r:id="rId3"/>
    <p:sldId id="280" r:id="rId4"/>
    <p:sldId id="290" r:id="rId5"/>
    <p:sldId id="281" r:id="rId6"/>
    <p:sldId id="291" r:id="rId7"/>
    <p:sldId id="283" r:id="rId8"/>
    <p:sldId id="287" r:id="rId9"/>
    <p:sldId id="288" r:id="rId10"/>
    <p:sldId id="292" r:id="rId11"/>
    <p:sldId id="293" r:id="rId12"/>
    <p:sldId id="294" r:id="rId13"/>
    <p:sldId id="296" r:id="rId14"/>
    <p:sldId id="297" r:id="rId15"/>
    <p:sldId id="295" r:id="rId16"/>
    <p:sldId id="298" r:id="rId17"/>
    <p:sldId id="299" r:id="rId18"/>
    <p:sldId id="300" r:id="rId19"/>
    <p:sldId id="301" r:id="rId20"/>
    <p:sldId id="284" r:id="rId21"/>
    <p:sldId id="320" r:id="rId22"/>
    <p:sldId id="321" r:id="rId23"/>
    <p:sldId id="322" r:id="rId24"/>
    <p:sldId id="302" r:id="rId25"/>
    <p:sldId id="303" r:id="rId26"/>
    <p:sldId id="304" r:id="rId27"/>
    <p:sldId id="307" r:id="rId28"/>
    <p:sldId id="310" r:id="rId29"/>
    <p:sldId id="311" r:id="rId30"/>
    <p:sldId id="314" r:id="rId31"/>
    <p:sldId id="316" r:id="rId32"/>
    <p:sldId id="318" r:id="rId33"/>
    <p:sldId id="289" r:id="rId34"/>
    <p:sldId id="319" r:id="rId35"/>
    <p:sldId id="305" r:id="rId36"/>
    <p:sldId id="315" r:id="rId37"/>
    <p:sldId id="285" r:id="rId38"/>
    <p:sldId id="323" r:id="rId39"/>
  </p:sldIdLst>
  <p:sldSz cx="12192000" cy="6858000"/>
  <p:notesSz cx="6858000" cy="9144000"/>
  <p:embeddedFontLst>
    <p:embeddedFont>
      <p:font typeface="Berlin Sans FB" panose="020E0602020502020306" pitchFamily="34" charset="0"/>
      <p:regular r:id="rId40"/>
      <p:bold r:id="rId41"/>
    </p:embeddedFont>
    <p:embeddedFont>
      <p:font typeface="Britannic Bold" panose="020B0903060703020204" pitchFamily="34" charset="0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배달의민족 한나체 Pro" panose="020B0600000101010101" pitchFamily="50" charset="-127"/>
      <p:regular r:id="rId45"/>
    </p:embeddedFont>
    <p:embeddedFont>
      <p:font typeface="서울남산 장체 B" panose="02020503020101020101" pitchFamily="18" charset="-127"/>
      <p:regular r:id="rId46"/>
    </p:embeddedFont>
    <p:embeddedFont>
      <p:font typeface="서울남산 장체 L" panose="02020503020101020101" pitchFamily="18" charset="-127"/>
      <p:regular r:id="rId47"/>
    </p:embeddedFont>
    <p:embeddedFont>
      <p:font typeface="서울남산 장체 M" panose="02020503020101020101" pitchFamily="18" charset="-127"/>
      <p:regular r:id="rId48"/>
    </p:embeddedFont>
    <p:embeddedFont>
      <p:font typeface="서울남산체 EB" panose="02020503020101020101" pitchFamily="18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0B9"/>
    <a:srgbClr val="FB811B"/>
    <a:srgbClr val="FDEBB7"/>
    <a:srgbClr val="FFFFFF"/>
    <a:srgbClr val="DAE3F3"/>
    <a:srgbClr val="FFE69D"/>
    <a:srgbClr val="315787"/>
    <a:srgbClr val="FEF9E9"/>
    <a:srgbClr val="FFDF7F"/>
    <a:srgbClr val="FFD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91" d="100"/>
          <a:sy n="91" d="100"/>
        </p:scale>
        <p:origin x="5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F8213-CB2E-43DC-996F-5C3A829DD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981B52-3998-47C7-9060-C9E226C6E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185E7A-7D85-424D-9208-B8DACF79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5050BD-F843-482D-91DC-16960A12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5F54E5-3B76-4BFB-8277-46F25FDE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0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06941-CD5A-47A0-A6D8-6BD1AFE3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2F7B79-ABC3-450A-9627-8DCC3FC0F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3EE97-4DFA-4A3B-9395-CA36E31D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20686-00EF-48AB-B92B-F6D666AD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BB295F-DD81-40CA-AF60-074F7B8A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3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BA1103-3F4A-4383-9711-CF0D190ED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8D41D1-25CC-4341-B26D-E060D590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1AA63-6EB6-4AD8-9933-95591041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840BC-6F38-4A75-A8DF-1CFF287B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91ACD8-A5C0-4A2B-8DC2-67D9CA30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8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A5479-06A6-4A6E-A32F-D4377CAA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C4D6C3-3A53-43B5-8C14-DF0A7124E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0749A-6E46-4032-9853-3EDADCB5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70F29-3DF3-4657-8375-054D0181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04007C-5CEE-4D63-9D0B-9988B21B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538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61BBD-EC47-4E86-81AD-EF2E6BB6A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45DD14-15E2-4979-99E4-AEB0E5396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1CB7E9-5E11-4FDC-8D43-B88628FF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714C42-91F7-4C31-9891-F36BB5C2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889367-13E5-4274-A852-F9E9CCE7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546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D0E4F-794A-42BD-9C99-3DAD3FCF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7D4D9-B242-40A1-B3B3-CB04A3A64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6EF215-6E99-4742-97BC-C2A70A442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949FAB-C5C9-4D4A-A088-7E43934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732C9-58F0-4B8D-A53F-4478B4E1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CA1830-80BC-423F-BB7B-7C29E212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43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6000E-36BB-437B-AE54-3F2B4454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DDB89A-B795-401A-AF80-9461EB810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42A665-818B-4CE7-B8C0-8FBD5B246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AD48DF-7E6F-4755-8C88-27B712529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502D61-7772-4421-A00A-6BE6C138D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CA6255-E491-44B2-B961-075EBD72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5120E1-51AA-42D4-BDCB-AED07757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8487E6-34E6-44E0-9CAF-5D268C36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50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30F33-FA49-41AC-84F0-AFD76BE9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2D4322-6F97-4498-9AF0-A595CC932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2EC335-167F-43BC-99C7-56C35D97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CE2EAC-065D-4E6B-B0D2-ACD25790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872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2B395E-57B7-4680-B4FB-23BAC458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6F9B6F-C685-4479-B46D-8496A11B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0CD935-0F34-42B5-928C-4061CCE0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88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EF654-347C-4900-9B85-0EB31A95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0C818-2B50-4863-AC40-A8FDA5AA6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DADD8A-DADE-4738-A3EA-874F8FCC7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ECC465-0541-4F60-86B9-2E9C93A9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3FF466-5364-4668-9431-D05F5D3D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75DD98-DBDE-48AB-90A5-4C458737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87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18BDD-3718-490D-A150-0F81B3CF1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1936FD-678B-41B9-868A-C6C0B5C61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9CE77E-2508-4742-9691-F50293205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17EB94-2B53-4FF0-901A-9F76FF945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D53ED1-6074-4699-98D8-2CCA463B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AF84AB-76CC-4979-B748-5A3607C3C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0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73466B-E0CA-42A8-8C76-837DB1D65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DD4C48-506E-4E12-93B2-F540FAF55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CEDDD2-2CBA-40E9-9059-9683676EA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6AE0C-B32C-4682-A310-9FEAE0C45DE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DBE1D4-91CF-494C-B77C-4308E2007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1BDDF-3724-4C42-A345-64AFD4BED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CF490-27A9-420C-B132-E28C18E561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08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tripadvisor.co.k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ACF9B0A-7ABF-472D-AB61-41A6A25F532B}"/>
              </a:ext>
            </a:extLst>
          </p:cNvPr>
          <p:cNvGrpSpPr/>
          <p:nvPr/>
        </p:nvGrpSpPr>
        <p:grpSpPr>
          <a:xfrm>
            <a:off x="9681029" y="0"/>
            <a:ext cx="2510971" cy="6858000"/>
            <a:chOff x="9681029" y="0"/>
            <a:chExt cx="2510971" cy="6858000"/>
          </a:xfrm>
          <a:solidFill>
            <a:srgbClr val="2080B9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083DBB-327F-4632-AA26-8A2785FDC9DF}"/>
                </a:ext>
              </a:extLst>
            </p:cNvPr>
            <p:cNvSpPr/>
            <p:nvPr/>
          </p:nvSpPr>
          <p:spPr>
            <a:xfrm>
              <a:off x="9681029" y="0"/>
              <a:ext cx="251097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E19DAB-2FB5-4259-8AB2-9C89C7CE48D9}"/>
                </a:ext>
              </a:extLst>
            </p:cNvPr>
            <p:cNvSpPr txBox="1"/>
            <p:nvPr/>
          </p:nvSpPr>
          <p:spPr>
            <a:xfrm rot="5400000">
              <a:off x="9217225" y="3105835"/>
              <a:ext cx="2801257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r">
                <a:defRPr sz="8800">
                  <a:solidFill>
                    <a:srgbClr val="E74D15"/>
                  </a:solidFill>
                  <a:latin typeface="Berlin Sans FB" panose="020E0602020502020306" pitchFamily="34" charset="0"/>
                </a:defRPr>
              </a:lvl1pPr>
            </a:lstStyle>
            <a:p>
              <a:pPr algn="ctr"/>
              <a:r>
                <a:rPr lang="en-US" altLang="ko-KR" sz="3600" dirty="0" err="1">
                  <a:solidFill>
                    <a:srgbClr val="FDEBB7"/>
                  </a:solidFill>
                </a:rPr>
                <a:t>SeoulMate</a:t>
              </a:r>
              <a:endParaRPr lang="ko-KR" altLang="en-US" sz="3600" dirty="0">
                <a:solidFill>
                  <a:srgbClr val="FDEBB7"/>
                </a:solidFill>
              </a:endParaRPr>
            </a:p>
          </p:txBody>
        </p:sp>
      </p:grpSp>
      <p:pic>
        <p:nvPicPr>
          <p:cNvPr id="10" name="그림 9" descr="실외, 물, 도시, 대형이(가) 표시된 사진&#10;&#10;자동 생성된 설명">
            <a:extLst>
              <a:ext uri="{FF2B5EF4-FFF2-40B4-BE49-F238E27FC236}">
                <a16:creationId xmlns:a16="http://schemas.microsoft.com/office/drawing/2014/main" id="{4042BB07-F4A7-441F-83AF-571D0E8AC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8" r="37934"/>
          <a:stretch/>
        </p:blipFill>
        <p:spPr>
          <a:xfrm>
            <a:off x="5324912" y="0"/>
            <a:ext cx="5025606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EE8C8C-15DC-4E6B-8BAE-531247C4E16B}"/>
              </a:ext>
            </a:extLst>
          </p:cNvPr>
          <p:cNvSpPr/>
          <p:nvPr/>
        </p:nvSpPr>
        <p:spPr>
          <a:xfrm>
            <a:off x="1053958" y="1039585"/>
            <a:ext cx="4940442" cy="4778830"/>
          </a:xfrm>
          <a:prstGeom prst="rect">
            <a:avLst/>
          </a:prstGeom>
          <a:solidFill>
            <a:srgbClr val="FDE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6ABF6-74FE-44F2-9FE3-0FBFF9DE0EAF}"/>
              </a:ext>
            </a:extLst>
          </p:cNvPr>
          <p:cNvSpPr txBox="1"/>
          <p:nvPr/>
        </p:nvSpPr>
        <p:spPr>
          <a:xfrm>
            <a:off x="1081374" y="1822795"/>
            <a:ext cx="47316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l"/>
            <a:r>
              <a:rPr lang="en-US" altLang="ko-KR" dirty="0" err="1">
                <a:solidFill>
                  <a:srgbClr val="2080B9"/>
                </a:solidFill>
              </a:rPr>
              <a:t>Seoul</a:t>
            </a:r>
            <a:r>
              <a:rPr lang="en-US" altLang="ko-KR" dirty="0" err="1">
                <a:solidFill>
                  <a:srgbClr val="FB811B"/>
                </a:solidFill>
              </a:rPr>
              <a:t>Go</a:t>
            </a:r>
            <a:endParaRPr lang="ko-KR" altLang="en-US" dirty="0">
              <a:solidFill>
                <a:srgbClr val="FB811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DD99B9-6044-46D2-9F48-C524C563B493}"/>
              </a:ext>
            </a:extLst>
          </p:cNvPr>
          <p:cNvSpPr txBox="1"/>
          <p:nvPr/>
        </p:nvSpPr>
        <p:spPr>
          <a:xfrm>
            <a:off x="1081373" y="4189873"/>
            <a:ext cx="4417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solidFill>
                  <a:srgbClr val="315787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빅데이터 분석 전문가 과정</a:t>
            </a:r>
            <a:endParaRPr lang="en-US" altLang="ko-KR" dirty="0">
              <a:solidFill>
                <a:srgbClr val="315787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r>
              <a:rPr lang="ko-KR" altLang="en-US" dirty="0">
                <a:solidFill>
                  <a:srgbClr val="315787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이성훈 </a:t>
            </a:r>
            <a:r>
              <a:rPr lang="ko-KR" altLang="en-US" dirty="0" err="1">
                <a:solidFill>
                  <a:srgbClr val="315787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곽한나</a:t>
            </a:r>
            <a:r>
              <a:rPr lang="ko-KR" altLang="en-US" dirty="0">
                <a:solidFill>
                  <a:srgbClr val="315787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김경민 조현우 </a:t>
            </a:r>
            <a:r>
              <a:rPr lang="ko-KR" altLang="en-US" dirty="0" err="1">
                <a:solidFill>
                  <a:srgbClr val="315787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주경식</a:t>
            </a:r>
            <a:endParaRPr lang="ko-KR" altLang="en-US" dirty="0">
              <a:solidFill>
                <a:srgbClr val="315787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C660E1-89D3-4EF5-9D27-35A631D0FECE}"/>
              </a:ext>
            </a:extLst>
          </p:cNvPr>
          <p:cNvSpPr txBox="1"/>
          <p:nvPr/>
        </p:nvSpPr>
        <p:spPr>
          <a:xfrm>
            <a:off x="1081373" y="2990111"/>
            <a:ext cx="441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2080B9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: </a:t>
            </a:r>
            <a:r>
              <a:rPr lang="ko-KR" altLang="en-US" dirty="0">
                <a:solidFill>
                  <a:srgbClr val="2080B9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서울 당일치기 여행 공유 사이트 </a:t>
            </a:r>
          </a:p>
        </p:txBody>
      </p:sp>
    </p:spTree>
    <p:extLst>
      <p:ext uri="{BB962C8B-B14F-4D97-AF65-F5344CB8AC3E}">
        <p14:creationId xmlns:p14="http://schemas.microsoft.com/office/powerpoint/2010/main" val="2633282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SeoulGo_ERD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197E77-D1F4-46B5-AAEB-6ADFEC026F17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9F51A7-2BAF-4E54-B5D0-173DB1B41FF1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82743F-2937-487B-ADAF-6A624276C17A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52EB70-EDFA-4C72-955F-5E9CB2CFF1A6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8050AE-ACFC-494D-A466-32CA663DC31C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EED382-CAFD-4549-ABE5-C4F1C4280005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2C5A3A-E010-4B17-A49B-833A527F3655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B3A0EB2-A6E6-476A-B3C0-8D9AEE7D5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"/>
          <a:stretch/>
        </p:blipFill>
        <p:spPr>
          <a:xfrm>
            <a:off x="2637946" y="1215011"/>
            <a:ext cx="9554054" cy="460991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A09C24-A96D-4B25-88AE-DD69AA72FD58}"/>
              </a:ext>
            </a:extLst>
          </p:cNvPr>
          <p:cNvSpPr/>
          <p:nvPr/>
        </p:nvSpPr>
        <p:spPr>
          <a:xfrm>
            <a:off x="5791200" y="2231923"/>
            <a:ext cx="2213371" cy="1806677"/>
          </a:xfrm>
          <a:prstGeom prst="rect">
            <a:avLst/>
          </a:prstGeom>
          <a:solidFill>
            <a:srgbClr val="FFE69D">
              <a:alpha val="20000"/>
            </a:srgbClr>
          </a:solidFill>
          <a:ln w="28575">
            <a:solidFill>
              <a:srgbClr val="20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092FE5-B0A8-43A1-A6D3-A5C072EC8CC4}"/>
              </a:ext>
            </a:extLst>
          </p:cNvPr>
          <p:cNvSpPr/>
          <p:nvPr/>
        </p:nvSpPr>
        <p:spPr>
          <a:xfrm>
            <a:off x="3621466" y="2557500"/>
            <a:ext cx="1932289" cy="1186130"/>
          </a:xfrm>
          <a:prstGeom prst="rect">
            <a:avLst/>
          </a:prstGeom>
          <a:solidFill>
            <a:srgbClr val="FFE69D">
              <a:alpha val="20000"/>
            </a:srgbClr>
          </a:solidFill>
          <a:ln w="28575">
            <a:solidFill>
              <a:srgbClr val="20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60EC2E-6DCE-4720-BCDF-56F152D46542}"/>
              </a:ext>
            </a:extLst>
          </p:cNvPr>
          <p:cNvSpPr/>
          <p:nvPr/>
        </p:nvSpPr>
        <p:spPr>
          <a:xfrm>
            <a:off x="2614661" y="3852094"/>
            <a:ext cx="1912496" cy="593065"/>
          </a:xfrm>
          <a:prstGeom prst="rect">
            <a:avLst/>
          </a:prstGeom>
          <a:solidFill>
            <a:srgbClr val="FFE69D">
              <a:alpha val="20000"/>
            </a:srgbClr>
          </a:solidFill>
          <a:ln w="28575">
            <a:solidFill>
              <a:srgbClr val="20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E781E4-83AC-430C-9287-4641A4EF4B31}"/>
              </a:ext>
            </a:extLst>
          </p:cNvPr>
          <p:cNvSpPr/>
          <p:nvPr/>
        </p:nvSpPr>
        <p:spPr>
          <a:xfrm>
            <a:off x="5893479" y="4270889"/>
            <a:ext cx="2002745" cy="1554035"/>
          </a:xfrm>
          <a:prstGeom prst="rect">
            <a:avLst/>
          </a:prstGeom>
          <a:solidFill>
            <a:srgbClr val="FFE69D">
              <a:alpha val="20000"/>
            </a:srgbClr>
          </a:solidFill>
          <a:ln w="28575">
            <a:solidFill>
              <a:srgbClr val="20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340906-DB16-46FB-94C3-BB03087C78DB}"/>
              </a:ext>
            </a:extLst>
          </p:cNvPr>
          <p:cNvSpPr txBox="1"/>
          <p:nvPr/>
        </p:nvSpPr>
        <p:spPr>
          <a:xfrm>
            <a:off x="3493257" y="2241448"/>
            <a:ext cx="122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테이블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11CB9A-3680-4EBA-BA38-EB26401492B2}"/>
              </a:ext>
            </a:extLst>
          </p:cNvPr>
          <p:cNvSpPr txBox="1"/>
          <p:nvPr/>
        </p:nvSpPr>
        <p:spPr>
          <a:xfrm>
            <a:off x="5662991" y="1946502"/>
            <a:ext cx="122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테이블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9739E0-E72E-46DD-9966-32DFF8011587}"/>
              </a:ext>
            </a:extLst>
          </p:cNvPr>
          <p:cNvSpPr txBox="1"/>
          <p:nvPr/>
        </p:nvSpPr>
        <p:spPr>
          <a:xfrm>
            <a:off x="2509737" y="4445723"/>
            <a:ext cx="1932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이미지 테이블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48BE92-87A1-49E7-B806-C45FC364135E}"/>
              </a:ext>
            </a:extLst>
          </p:cNvPr>
          <p:cNvSpPr txBox="1"/>
          <p:nvPr/>
        </p:nvSpPr>
        <p:spPr>
          <a:xfrm>
            <a:off x="5794007" y="5840313"/>
            <a:ext cx="122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후기 테이블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661481" y="1928175"/>
            <a:ext cx="1848256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06544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44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197E77-D1F4-46B5-AAEB-6ADFEC026F17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9F51A7-2BAF-4E54-B5D0-173DB1B41FF1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82743F-2937-487B-ADAF-6A624276C17A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52EB70-EDFA-4C72-955F-5E9CB2CFF1A6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8050AE-ACFC-494D-A466-32CA663DC31C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EED382-CAFD-4549-ABE5-C4F1C4280005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2C5A3A-E010-4B17-A49B-833A527F3655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287BC7-AF5A-456B-AF13-13A50DB301F0}"/>
              </a:ext>
            </a:extLst>
          </p:cNvPr>
          <p:cNvSpPr/>
          <p:nvPr/>
        </p:nvSpPr>
        <p:spPr>
          <a:xfrm>
            <a:off x="4721837" y="1892119"/>
            <a:ext cx="624502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트립어드바이저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(</a:t>
            </a:r>
            <a:r>
              <a:rPr lang="en-US" altLang="ko-KR" dirty="0">
                <a:solidFill>
                  <a:srgbClr val="2E2B5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https://www.tripadvisor.co.kr/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en-US" altLang="ko-KR" b="1" dirty="0">
              <a:solidFill>
                <a:srgbClr val="2E2B54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정보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장소별</a:t>
            </a:r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리뷰 정보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정보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 정보 </a:t>
            </a:r>
            <a:r>
              <a:rPr lang="ko-KR" altLang="en-US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endParaRPr lang="ko-KR" altLang="en-US" dirty="0">
              <a:solidFill>
                <a:srgbClr val="2E2B54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3074" name="Picture 2" descr="트립어드바이저 호텔 항공권 음식점 - Google Play 앱">
            <a:extLst>
              <a:ext uri="{FF2B5EF4-FFF2-40B4-BE49-F238E27FC236}">
                <a16:creationId xmlns:a16="http://schemas.microsoft.com/office/drawing/2014/main" id="{56356DBD-474D-431B-B166-EFC73BDF6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398" y="630236"/>
            <a:ext cx="1822972" cy="182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8D4F9F52-2A84-42F2-8EDC-D4724E108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397" y="2659721"/>
            <a:ext cx="7007815" cy="352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C83E5527-A12C-491F-BA4A-F46FF16C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99" y="2619587"/>
            <a:ext cx="1663826" cy="358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661481" y="1928175"/>
            <a:ext cx="1848256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06544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88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197E77-D1F4-46B5-AAEB-6ADFEC026F17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9F51A7-2BAF-4E54-B5D0-173DB1B41FF1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82743F-2937-487B-ADAF-6A624276C17A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52EB70-EDFA-4C72-955F-5E9CB2CFF1A6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8050AE-ACFC-494D-A466-32CA663DC31C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EED382-CAFD-4549-ABE5-C4F1C4280005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2C5A3A-E010-4B17-A49B-833A527F3655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7" name="Picture 2" descr="트립어드바이저 호텔 항공권 음식점 - Google Play 앱">
            <a:extLst>
              <a:ext uri="{FF2B5EF4-FFF2-40B4-BE49-F238E27FC236}">
                <a16:creationId xmlns:a16="http://schemas.microsoft.com/office/drawing/2014/main" id="{ABA5E3AB-4DAE-45AA-A79D-FD2F02C9F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42" y="1417773"/>
            <a:ext cx="1822972" cy="182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he Python Logo | Python Software Foundation">
            <a:extLst>
              <a:ext uri="{FF2B5EF4-FFF2-40B4-BE49-F238E27FC236}">
                <a16:creationId xmlns:a16="http://schemas.microsoft.com/office/drawing/2014/main" id="{1A8C2D84-7459-428A-8081-7455C51A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14" y="1803919"/>
            <a:ext cx="3534463" cy="119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7D66B35-A375-4B49-BF10-CA49FDAE5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9" b="34017"/>
          <a:stretch/>
        </p:blipFill>
        <p:spPr bwMode="auto">
          <a:xfrm>
            <a:off x="9186629" y="1997250"/>
            <a:ext cx="2648017" cy="48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64AD2030-5EFD-4A66-97FC-92C1E18F9C55}"/>
              </a:ext>
            </a:extLst>
          </p:cNvPr>
          <p:cNvSpPr/>
          <p:nvPr/>
        </p:nvSpPr>
        <p:spPr>
          <a:xfrm>
            <a:off x="4786009" y="1997250"/>
            <a:ext cx="617305" cy="629218"/>
          </a:xfrm>
          <a:prstGeom prst="mathMultiply">
            <a:avLst>
              <a:gd name="adj1" fmla="val 7762"/>
            </a:avLst>
          </a:prstGeom>
          <a:solidFill>
            <a:srgbClr val="20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D6075852-EDDF-4C97-908D-5347EE17C629}"/>
              </a:ext>
            </a:extLst>
          </p:cNvPr>
          <p:cNvSpPr/>
          <p:nvPr/>
        </p:nvSpPr>
        <p:spPr>
          <a:xfrm>
            <a:off x="8320472" y="1997250"/>
            <a:ext cx="617305" cy="629218"/>
          </a:xfrm>
          <a:prstGeom prst="mathMultiply">
            <a:avLst>
              <a:gd name="adj1" fmla="val 7762"/>
            </a:avLst>
          </a:prstGeom>
          <a:solidFill>
            <a:srgbClr val="20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같음 기호 5">
            <a:extLst>
              <a:ext uri="{FF2B5EF4-FFF2-40B4-BE49-F238E27FC236}">
                <a16:creationId xmlns:a16="http://schemas.microsoft.com/office/drawing/2014/main" id="{2BEB08BD-B109-4A4D-AC4B-5AF1DE068314}"/>
              </a:ext>
            </a:extLst>
          </p:cNvPr>
          <p:cNvSpPr/>
          <p:nvPr/>
        </p:nvSpPr>
        <p:spPr>
          <a:xfrm>
            <a:off x="4786009" y="3989907"/>
            <a:ext cx="617305" cy="614277"/>
          </a:xfrm>
          <a:prstGeom prst="mathEqual">
            <a:avLst>
              <a:gd name="adj1" fmla="val 11152"/>
              <a:gd name="adj2" fmla="val 17643"/>
            </a:avLst>
          </a:prstGeom>
          <a:solidFill>
            <a:srgbClr val="20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909CD-BF08-4ADB-B3CC-3D99B4FF391F}"/>
              </a:ext>
            </a:extLst>
          </p:cNvPr>
          <p:cNvSpPr txBox="1"/>
          <p:nvPr/>
        </p:nvSpPr>
        <p:spPr>
          <a:xfrm>
            <a:off x="5912529" y="3667328"/>
            <a:ext cx="48073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</a:lstStyle>
          <a:p>
            <a:r>
              <a:rPr lang="ko-KR" altLang="en-US" dirty="0"/>
              <a:t>장소 테이블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	110,442</a:t>
            </a:r>
          </a:p>
          <a:p>
            <a:r>
              <a:rPr lang="ko-KR" altLang="en-US" dirty="0"/>
              <a:t>이미지 테이블</a:t>
            </a:r>
            <a:r>
              <a:rPr lang="en-US" altLang="ko-KR" dirty="0"/>
              <a:t>: 	16,167</a:t>
            </a:r>
          </a:p>
          <a:p>
            <a:r>
              <a:rPr lang="ko-KR" altLang="en-US" dirty="0"/>
              <a:t>리뷰 테이블</a:t>
            </a:r>
            <a:r>
              <a:rPr lang="en-US" altLang="ko-KR" dirty="0"/>
              <a:t>: 	124,766</a:t>
            </a:r>
          </a:p>
          <a:p>
            <a:r>
              <a:rPr lang="ko-KR" altLang="en-US" dirty="0"/>
              <a:t>회원 테이블</a:t>
            </a:r>
            <a:r>
              <a:rPr lang="en-US" altLang="ko-KR" dirty="0"/>
              <a:t>: 	33,006</a:t>
            </a:r>
          </a:p>
          <a:p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661481" y="1928175"/>
            <a:ext cx="1848256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06544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70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FD0C33-E40C-4C5C-8CE9-F5C52D937F58}"/>
              </a:ext>
            </a:extLst>
          </p:cNvPr>
          <p:cNvSpPr/>
          <p:nvPr/>
        </p:nvSpPr>
        <p:spPr>
          <a:xfrm>
            <a:off x="3540753" y="4591455"/>
            <a:ext cx="7081504" cy="135473"/>
          </a:xfrm>
          <a:prstGeom prst="rect">
            <a:avLst/>
          </a:prstGeom>
          <a:solidFill>
            <a:srgbClr val="FFE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CF82B9-103F-48B7-819E-864670BAD7DA}"/>
              </a:ext>
            </a:extLst>
          </p:cNvPr>
          <p:cNvSpPr/>
          <p:nvPr/>
        </p:nvSpPr>
        <p:spPr>
          <a:xfrm>
            <a:off x="3560209" y="3211746"/>
            <a:ext cx="7081504" cy="158885"/>
          </a:xfrm>
          <a:prstGeom prst="rect">
            <a:avLst/>
          </a:prstGeom>
          <a:solidFill>
            <a:srgbClr val="FFE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A0330E-A8B4-412D-8A2B-1064292BBF03}"/>
              </a:ext>
            </a:extLst>
          </p:cNvPr>
          <p:cNvSpPr/>
          <p:nvPr/>
        </p:nvSpPr>
        <p:spPr>
          <a:xfrm>
            <a:off x="3560209" y="2324911"/>
            <a:ext cx="6527374" cy="155170"/>
          </a:xfrm>
          <a:prstGeom prst="rect">
            <a:avLst/>
          </a:prstGeom>
          <a:solidFill>
            <a:srgbClr val="FFE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20F0A4-3B85-4C40-9634-425F9CBE79F7}"/>
              </a:ext>
            </a:extLst>
          </p:cNvPr>
          <p:cNvSpPr/>
          <p:nvPr/>
        </p:nvSpPr>
        <p:spPr>
          <a:xfrm>
            <a:off x="3709366" y="1459149"/>
            <a:ext cx="5989113" cy="116732"/>
          </a:xfrm>
          <a:prstGeom prst="rect">
            <a:avLst/>
          </a:prstGeom>
          <a:solidFill>
            <a:srgbClr val="FFE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197E77-D1F4-46B5-AAEB-6ADFEC026F17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9F51A7-2BAF-4E54-B5D0-173DB1B41FF1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82743F-2937-487B-ADAF-6A624276C17A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52EB70-EDFA-4C72-955F-5E9CB2CFF1A6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8050AE-ACFC-494D-A466-32CA663DC31C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EED382-CAFD-4549-ABE5-C4F1C4280005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2C5A3A-E010-4B17-A49B-833A527F3655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8909CD-BF08-4ADB-B3CC-3D99B4FF391F}"/>
              </a:ext>
            </a:extLst>
          </p:cNvPr>
          <p:cNvSpPr txBox="1"/>
          <p:nvPr/>
        </p:nvSpPr>
        <p:spPr>
          <a:xfrm>
            <a:off x="3215047" y="689725"/>
            <a:ext cx="7426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</a:lstStyle>
          <a:p>
            <a:r>
              <a:rPr lang="en-US" altLang="ko-KR" b="1" dirty="0">
                <a:solidFill>
                  <a:srgbClr val="2080B9"/>
                </a:solidFill>
              </a:rPr>
              <a:t>TripAdvisor</a:t>
            </a:r>
            <a:r>
              <a:rPr lang="ko-KR" altLang="en-US" dirty="0">
                <a:solidFill>
                  <a:srgbClr val="2080B9"/>
                </a:solidFill>
              </a:rPr>
              <a:t> </a:t>
            </a:r>
            <a:r>
              <a:rPr lang="ko-KR" altLang="en-US" dirty="0" err="1">
                <a:solidFill>
                  <a:srgbClr val="2080B9"/>
                </a:solidFill>
              </a:rPr>
              <a:t>크롤링</a:t>
            </a:r>
            <a:r>
              <a:rPr lang="ko-KR" altLang="en-US" dirty="0">
                <a:solidFill>
                  <a:srgbClr val="2080B9"/>
                </a:solidFill>
              </a:rPr>
              <a:t> 방법</a:t>
            </a:r>
            <a:endParaRPr lang="en-US" altLang="ko-KR" dirty="0">
              <a:solidFill>
                <a:srgbClr val="2080B9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F6C3C5-3A1C-4D2E-9111-8754014D6562}"/>
              </a:ext>
            </a:extLst>
          </p:cNvPr>
          <p:cNvSpPr/>
          <p:nvPr/>
        </p:nvSpPr>
        <p:spPr>
          <a:xfrm>
            <a:off x="3215047" y="1278084"/>
            <a:ext cx="7208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각 장소마다의 상세 페이지 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 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+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 부여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	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=&gt; csv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문서로 저장 후 반복문을 통해 반복</a:t>
            </a:r>
            <a:endParaRPr lang="en-US" altLang="ko-KR" sz="15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E98209-7E85-4CEB-AA69-ED21482AE241}"/>
              </a:ext>
            </a:extLst>
          </p:cNvPr>
          <p:cNvSpPr/>
          <p:nvPr/>
        </p:nvSpPr>
        <p:spPr>
          <a:xfrm>
            <a:off x="3215047" y="2174219"/>
            <a:ext cx="7208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번호와 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을 통해 장소의 기본 정보 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테이블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장소번호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이름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주소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주소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카테고리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전화번호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개수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전체 평점</a:t>
            </a:r>
            <a:endParaRPr lang="en-US" altLang="ko-KR" sz="15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555DA92-52E0-48AE-91D5-EDCA55D052B9}"/>
              </a:ext>
            </a:extLst>
          </p:cNvPr>
          <p:cNvSpPr/>
          <p:nvPr/>
        </p:nvSpPr>
        <p:spPr>
          <a:xfrm>
            <a:off x="3215047" y="3044907"/>
            <a:ext cx="775819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번호와 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을 통해 장소의 이미지 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(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이미지 테이블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  <a:p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: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 이름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장소번호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</a:t>
            </a:r>
          </a:p>
          <a:p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1)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최대 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장까지 가능 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+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사진은 실제 파일로 저장</a:t>
            </a:r>
            <a:endParaRPr lang="en-US" altLang="ko-KR" sz="15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2) </a:t>
            </a:r>
            <a:r>
              <a:rPr lang="ko-KR" altLang="en-US" sz="15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즐길거리와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음식점 사진 가져오는 방식 상이</a:t>
            </a:r>
            <a:endParaRPr lang="en-US" altLang="ko-KR" sz="15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516B9E-95AB-46BD-B6A4-C8FB5446541B}"/>
              </a:ext>
            </a:extLst>
          </p:cNvPr>
          <p:cNvSpPr/>
          <p:nvPr/>
        </p:nvSpPr>
        <p:spPr>
          <a:xfrm>
            <a:off x="3215046" y="4408038"/>
            <a:ext cx="81954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번호와 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을 통해 장소마다의 리뷰 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테이블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  <a:p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: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리뷰번호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리뷰제목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리뷰내용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작성일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체험일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개인 평점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작성자 아이디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</a:t>
            </a:r>
            <a:endParaRPr lang="en-US" altLang="ko-KR" sz="15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1)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부모 테이블인 회원 테이블의 정보 입력과 리뷰 입력을 동시에 </a:t>
            </a:r>
            <a:endParaRPr lang="en-US" altLang="ko-KR" sz="15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     :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부모 테이블에 정보가 없을 시 무결성 제약에 걸림</a:t>
            </a:r>
            <a:endParaRPr lang="en-US" altLang="ko-KR" sz="15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2)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리뷰가 다수 페이지일 경우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1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페이지일 경우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없는 경우를 나눠서 </a:t>
            </a:r>
            <a:r>
              <a:rPr lang="ko-KR" altLang="en-US" sz="15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실시</a:t>
            </a:r>
            <a:endParaRPr lang="en-US" altLang="ko-KR" sz="15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3) 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더 보기 버튼 클릭하여 리뷰 전문 가져오기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15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셀레니움</a:t>
            </a:r>
            <a:r>
              <a:rPr lang="ko-KR" altLang="en-US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활용</a:t>
            </a:r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 </a:t>
            </a:r>
          </a:p>
          <a:p>
            <a:r>
              <a:rPr lang="en-US" altLang="ko-KR" sz="15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</a:t>
            </a:r>
            <a:endParaRPr lang="en-US" altLang="ko-KR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661481" y="1928175"/>
            <a:ext cx="1848256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06544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6852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197E77-D1F4-46B5-AAEB-6ADFEC026F17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9F51A7-2BAF-4E54-B5D0-173DB1B41FF1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82743F-2937-487B-ADAF-6A624276C17A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52EB70-EDFA-4C72-955F-5E9CB2CFF1A6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8050AE-ACFC-494D-A466-32CA663DC31C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EED382-CAFD-4549-ABE5-C4F1C4280005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2C5A3A-E010-4B17-A49B-833A527F3655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FAC98852-D95B-40FF-8143-F9DF909D7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98" y="1583545"/>
            <a:ext cx="7934325" cy="4838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8180FB-6CA6-454E-A236-A249E5ACCD06}"/>
              </a:ext>
            </a:extLst>
          </p:cNvPr>
          <p:cNvSpPr txBox="1"/>
          <p:nvPr/>
        </p:nvSpPr>
        <p:spPr>
          <a:xfrm>
            <a:off x="2914398" y="367661"/>
            <a:ext cx="7426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</a:lstStyle>
          <a:p>
            <a:r>
              <a:rPr lang="en-US" altLang="ko-KR" b="1" dirty="0">
                <a:solidFill>
                  <a:srgbClr val="2080B9"/>
                </a:solidFill>
              </a:rPr>
              <a:t>TripAdvisor</a:t>
            </a:r>
            <a:r>
              <a:rPr lang="ko-KR" altLang="en-US" dirty="0">
                <a:solidFill>
                  <a:srgbClr val="2080B9"/>
                </a:solidFill>
              </a:rPr>
              <a:t> </a:t>
            </a:r>
            <a:r>
              <a:rPr lang="ko-KR" altLang="en-US" dirty="0" err="1">
                <a:solidFill>
                  <a:srgbClr val="2080B9"/>
                </a:solidFill>
              </a:rPr>
              <a:t>크롤링</a:t>
            </a:r>
            <a:r>
              <a:rPr lang="ko-KR" altLang="en-US" dirty="0">
                <a:solidFill>
                  <a:srgbClr val="2080B9"/>
                </a:solidFill>
              </a:rPr>
              <a:t> 방법</a:t>
            </a:r>
            <a:endParaRPr lang="en-US" altLang="ko-KR" dirty="0">
              <a:solidFill>
                <a:srgbClr val="2080B9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54C5FF-A6E2-47DF-B106-BEA526180F66}"/>
              </a:ext>
            </a:extLst>
          </p:cNvPr>
          <p:cNvSpPr/>
          <p:nvPr/>
        </p:nvSpPr>
        <p:spPr>
          <a:xfrm>
            <a:off x="2914398" y="767771"/>
            <a:ext cx="720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각 장소마다의 상세 페이지 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 </a:t>
            </a:r>
            <a:r>
              <a:rPr lang="ko-KR" altLang="en-US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+ 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 부여</a:t>
            </a:r>
            <a:endParaRPr lang="en-US" altLang="ko-KR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	=&gt; csv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문서로 저장 후 반복문을 통해 반복</a:t>
            </a:r>
            <a:endParaRPr lang="en-US" altLang="ko-KR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661481" y="1928175"/>
            <a:ext cx="1848256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06544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55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197E77-D1F4-46B5-AAEB-6ADFEC026F17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9F51A7-2BAF-4E54-B5D0-173DB1B41FF1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82743F-2937-487B-ADAF-6A624276C17A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52EB70-EDFA-4C72-955F-5E9CB2CFF1A6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8050AE-ACFC-494D-A466-32CA663DC31C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EED382-CAFD-4549-ABE5-C4F1C4280005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2C5A3A-E010-4B17-A49B-833A527F3655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78180FB-6CA6-454E-A236-A249E5ACCD06}"/>
              </a:ext>
            </a:extLst>
          </p:cNvPr>
          <p:cNvSpPr txBox="1"/>
          <p:nvPr/>
        </p:nvSpPr>
        <p:spPr>
          <a:xfrm>
            <a:off x="2914398" y="367661"/>
            <a:ext cx="7426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</a:lstStyle>
          <a:p>
            <a:r>
              <a:rPr lang="en-US" altLang="ko-KR" b="1" dirty="0">
                <a:solidFill>
                  <a:srgbClr val="2080B9"/>
                </a:solidFill>
              </a:rPr>
              <a:t>TripAdvisor</a:t>
            </a:r>
            <a:r>
              <a:rPr lang="ko-KR" altLang="en-US" dirty="0">
                <a:solidFill>
                  <a:srgbClr val="2080B9"/>
                </a:solidFill>
              </a:rPr>
              <a:t> </a:t>
            </a:r>
            <a:r>
              <a:rPr lang="ko-KR" altLang="en-US" dirty="0" err="1">
                <a:solidFill>
                  <a:srgbClr val="2080B9"/>
                </a:solidFill>
              </a:rPr>
              <a:t>크롤링</a:t>
            </a:r>
            <a:r>
              <a:rPr lang="ko-KR" altLang="en-US" dirty="0">
                <a:solidFill>
                  <a:srgbClr val="2080B9"/>
                </a:solidFill>
              </a:rPr>
              <a:t> 방법</a:t>
            </a:r>
            <a:endParaRPr lang="en-US" altLang="ko-KR" dirty="0">
              <a:solidFill>
                <a:srgbClr val="2080B9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54C5FF-A6E2-47DF-B106-BEA526180F66}"/>
              </a:ext>
            </a:extLst>
          </p:cNvPr>
          <p:cNvSpPr/>
          <p:nvPr/>
        </p:nvSpPr>
        <p:spPr>
          <a:xfrm>
            <a:off x="2914398" y="767771"/>
            <a:ext cx="72081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번호와 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을 통해 장소의 기본 정보 </a:t>
            </a:r>
            <a:r>
              <a:rPr lang="ko-KR" altLang="en-US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테이블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: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장소번호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이름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주소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주소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카테고리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전화번호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개수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전체 평점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F423FC0-E3EF-4267-A5D9-E290DE31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98" y="1365476"/>
            <a:ext cx="5067300" cy="539115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399DB9-F264-4E4E-895E-573C2EB17746}"/>
              </a:ext>
            </a:extLst>
          </p:cNvPr>
          <p:cNvSpPr/>
          <p:nvPr/>
        </p:nvSpPr>
        <p:spPr>
          <a:xfrm>
            <a:off x="8147878" y="2241448"/>
            <a:ext cx="3655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☞크롤링하는 각 항목들의 </a:t>
            </a:r>
            <a:endParaRPr lang="en-US" altLang="ko-KR" sz="2000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2000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</a:t>
            </a:r>
            <a:r>
              <a:rPr lang="ko-KR" altLang="en-US" sz="2000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유무를 검사하고 </a:t>
            </a:r>
            <a:r>
              <a:rPr lang="en-US" altLang="ko-KR" sz="2000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</a:t>
            </a:r>
          </a:p>
          <a:p>
            <a:r>
              <a:rPr lang="en-US" altLang="ko-KR" sz="2000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</a:t>
            </a:r>
            <a:r>
              <a:rPr lang="ko-KR" altLang="en-US" sz="2000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분리해서 들어가는 정보들은</a:t>
            </a:r>
            <a:endParaRPr lang="en-US" altLang="ko-KR" sz="2000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2000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</a:t>
            </a:r>
            <a:r>
              <a:rPr lang="ko-KR" altLang="en-US" sz="2000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조건을 달아서 분류해줌</a:t>
            </a:r>
            <a:endParaRPr lang="en-US" altLang="ko-KR" sz="2000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661481" y="1928175"/>
            <a:ext cx="1848256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06544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340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197E77-D1F4-46B5-AAEB-6ADFEC026F17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9F51A7-2BAF-4E54-B5D0-173DB1B41FF1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82743F-2937-487B-ADAF-6A624276C17A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52EB70-EDFA-4C72-955F-5E9CB2CFF1A6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8050AE-ACFC-494D-A466-32CA663DC31C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EED382-CAFD-4549-ABE5-C4F1C4280005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2C5A3A-E010-4B17-A49B-833A527F3655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78180FB-6CA6-454E-A236-A249E5ACCD06}"/>
              </a:ext>
            </a:extLst>
          </p:cNvPr>
          <p:cNvSpPr txBox="1"/>
          <p:nvPr/>
        </p:nvSpPr>
        <p:spPr>
          <a:xfrm>
            <a:off x="2914398" y="367661"/>
            <a:ext cx="7426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</a:lstStyle>
          <a:p>
            <a:r>
              <a:rPr lang="en-US" altLang="ko-KR" b="1" dirty="0">
                <a:solidFill>
                  <a:srgbClr val="2080B9"/>
                </a:solidFill>
              </a:rPr>
              <a:t>TripAdvisor</a:t>
            </a:r>
            <a:r>
              <a:rPr lang="ko-KR" altLang="en-US" dirty="0">
                <a:solidFill>
                  <a:srgbClr val="2080B9"/>
                </a:solidFill>
              </a:rPr>
              <a:t> </a:t>
            </a:r>
            <a:r>
              <a:rPr lang="ko-KR" altLang="en-US" dirty="0" err="1">
                <a:solidFill>
                  <a:srgbClr val="2080B9"/>
                </a:solidFill>
              </a:rPr>
              <a:t>크롤링</a:t>
            </a:r>
            <a:r>
              <a:rPr lang="ko-KR" altLang="en-US" dirty="0">
                <a:solidFill>
                  <a:srgbClr val="2080B9"/>
                </a:solidFill>
              </a:rPr>
              <a:t> 방법</a:t>
            </a:r>
            <a:endParaRPr lang="en-US" altLang="ko-KR" dirty="0">
              <a:solidFill>
                <a:srgbClr val="2080B9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2914398" y="767771"/>
            <a:ext cx="9434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번호와 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을 통해 장소의 이미지 </a:t>
            </a:r>
            <a:r>
              <a:rPr lang="ko-KR" altLang="en-US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(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이미지 테이블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: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 이름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장소번호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</a:t>
            </a: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1)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최대 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장까지 가능 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+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사진은 실제 파일로 저장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2) </a:t>
            </a:r>
            <a:r>
              <a:rPr lang="ko-KR" altLang="en-US" sz="14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즐길거리와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음식점 사진 가져오는 방식 상이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79F8BC-7965-4BB4-B9C5-E25BC4DE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65" y="1783434"/>
            <a:ext cx="6727692" cy="49511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399DB9-F264-4E4E-895E-573C2EB17746}"/>
              </a:ext>
            </a:extLst>
          </p:cNvPr>
          <p:cNvSpPr/>
          <p:nvPr/>
        </p:nvSpPr>
        <p:spPr>
          <a:xfrm>
            <a:off x="6420388" y="2799097"/>
            <a:ext cx="428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☞이미지 저장은 최대 </a:t>
            </a:r>
            <a:r>
              <a:rPr lang="en-US" altLang="ko-KR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 까지로 제한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4BD56C-6C14-4C25-B214-7E5A2A295CB7}"/>
              </a:ext>
            </a:extLst>
          </p:cNvPr>
          <p:cNvSpPr/>
          <p:nvPr/>
        </p:nvSpPr>
        <p:spPr>
          <a:xfrm>
            <a:off x="8335654" y="5443898"/>
            <a:ext cx="428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☞동일한 이름의 이미지는 랜덤 번호를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붙여서 저장해줌</a:t>
            </a:r>
            <a:r>
              <a:rPr lang="en-US" altLang="ko-KR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기본키의 무결성 유지</a:t>
            </a:r>
            <a:r>
              <a:rPr lang="en-US" altLang="ko-KR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661481" y="1928175"/>
            <a:ext cx="1848256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06544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197E77-D1F4-46B5-AAEB-6ADFEC026F17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9F51A7-2BAF-4E54-B5D0-173DB1B41FF1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82743F-2937-487B-ADAF-6A624276C17A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52EB70-EDFA-4C72-955F-5E9CB2CFF1A6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8050AE-ACFC-494D-A466-32CA663DC31C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EED382-CAFD-4549-ABE5-C4F1C4280005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2C5A3A-E010-4B17-A49B-833A527F3655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78180FB-6CA6-454E-A236-A249E5ACCD06}"/>
              </a:ext>
            </a:extLst>
          </p:cNvPr>
          <p:cNvSpPr txBox="1"/>
          <p:nvPr/>
        </p:nvSpPr>
        <p:spPr>
          <a:xfrm>
            <a:off x="2914398" y="367661"/>
            <a:ext cx="7426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</a:lstStyle>
          <a:p>
            <a:r>
              <a:rPr lang="en-US" altLang="ko-KR" b="1" dirty="0">
                <a:solidFill>
                  <a:srgbClr val="2080B9"/>
                </a:solidFill>
              </a:rPr>
              <a:t>TripAdvisor</a:t>
            </a:r>
            <a:r>
              <a:rPr lang="ko-KR" altLang="en-US" dirty="0">
                <a:solidFill>
                  <a:srgbClr val="2080B9"/>
                </a:solidFill>
              </a:rPr>
              <a:t> </a:t>
            </a:r>
            <a:r>
              <a:rPr lang="ko-KR" altLang="en-US" dirty="0" err="1">
                <a:solidFill>
                  <a:srgbClr val="2080B9"/>
                </a:solidFill>
              </a:rPr>
              <a:t>크롤링</a:t>
            </a:r>
            <a:r>
              <a:rPr lang="ko-KR" altLang="en-US" dirty="0">
                <a:solidFill>
                  <a:srgbClr val="2080B9"/>
                </a:solidFill>
              </a:rPr>
              <a:t> 방법</a:t>
            </a:r>
            <a:endParaRPr lang="en-US" altLang="ko-KR" dirty="0">
              <a:solidFill>
                <a:srgbClr val="2080B9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4BD56C-6C14-4C25-B214-7E5A2A295CB7}"/>
              </a:ext>
            </a:extLst>
          </p:cNvPr>
          <p:cNvSpPr/>
          <p:nvPr/>
        </p:nvSpPr>
        <p:spPr>
          <a:xfrm>
            <a:off x="7525288" y="5084316"/>
            <a:ext cx="4289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☞리뷰 수집 시 회원 정보도 같이 수집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☞</a:t>
            </a:r>
            <a:r>
              <a:rPr lang="en-US" altLang="ko-KR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’try-except’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을 이용해 이미 가입된 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회원을 판별하고 회원</a:t>
            </a:r>
            <a:r>
              <a:rPr lang="en-US" altLang="ko-KR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를 수집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5EB464-12C7-49EE-AD75-9128A449543E}"/>
              </a:ext>
            </a:extLst>
          </p:cNvPr>
          <p:cNvSpPr/>
          <p:nvPr/>
        </p:nvSpPr>
        <p:spPr>
          <a:xfrm>
            <a:off x="2914398" y="737957"/>
            <a:ext cx="8195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번호와 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을 통해 장소마다의 리뷰 </a:t>
            </a:r>
            <a:r>
              <a:rPr lang="ko-KR" altLang="en-US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테이블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: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리뷰번호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리뷰제목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리뷰내용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작성일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체험일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개인 평점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작성자 아이디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1)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부모 테이블인 회원 테이블의 정보 입력과 리뷰 입력을 동시에 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     :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부모 테이블에 정보가 없을 시 무결성 제약에 걸림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335F8C-E143-47DF-8F01-71163EB5B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" r="-1" b="52475"/>
          <a:stretch/>
        </p:blipFill>
        <p:spPr>
          <a:xfrm>
            <a:off x="3650998" y="2241448"/>
            <a:ext cx="3380165" cy="27341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96836CD-7F92-4DF7-BCFC-2BC6CAE25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6" t="56656" r="4968" b="2087"/>
          <a:stretch/>
        </p:blipFill>
        <p:spPr>
          <a:xfrm>
            <a:off x="7527275" y="2451116"/>
            <a:ext cx="3010673" cy="23735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80FC8F3-331F-4750-A27F-065B3E18B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93" t="47718" r="46485" b="43659"/>
          <a:stretch/>
        </p:blipFill>
        <p:spPr>
          <a:xfrm rot="16200000">
            <a:off x="7160868" y="3360485"/>
            <a:ext cx="236702" cy="49611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3A63123-E5C9-4856-8396-7C83AFD17716}"/>
              </a:ext>
            </a:extLst>
          </p:cNvPr>
          <p:cNvSpPr/>
          <p:nvPr/>
        </p:nvSpPr>
        <p:spPr>
          <a:xfrm>
            <a:off x="3650998" y="2562930"/>
            <a:ext cx="3366432" cy="184825"/>
          </a:xfrm>
          <a:prstGeom prst="rect">
            <a:avLst/>
          </a:prstGeom>
          <a:solidFill>
            <a:srgbClr val="FB811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FF2872-8EFB-40B7-B43E-39690B2C59E9}"/>
              </a:ext>
            </a:extLst>
          </p:cNvPr>
          <p:cNvSpPr/>
          <p:nvPr/>
        </p:nvSpPr>
        <p:spPr>
          <a:xfrm>
            <a:off x="7528961" y="4466309"/>
            <a:ext cx="3008987" cy="149157"/>
          </a:xfrm>
          <a:prstGeom prst="rect">
            <a:avLst/>
          </a:prstGeom>
          <a:solidFill>
            <a:srgbClr val="FB811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661481" y="1928175"/>
            <a:ext cx="1848256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06544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31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197E77-D1F4-46B5-AAEB-6ADFEC026F17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9F51A7-2BAF-4E54-B5D0-173DB1B41FF1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82743F-2937-487B-ADAF-6A624276C17A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52EB70-EDFA-4C72-955F-5E9CB2CFF1A6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8050AE-ACFC-494D-A466-32CA663DC31C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EED382-CAFD-4549-ABE5-C4F1C4280005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2C5A3A-E010-4B17-A49B-833A527F3655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78180FB-6CA6-454E-A236-A249E5ACCD06}"/>
              </a:ext>
            </a:extLst>
          </p:cNvPr>
          <p:cNvSpPr txBox="1"/>
          <p:nvPr/>
        </p:nvSpPr>
        <p:spPr>
          <a:xfrm>
            <a:off x="2914398" y="367661"/>
            <a:ext cx="7426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</a:lstStyle>
          <a:p>
            <a:r>
              <a:rPr lang="en-US" altLang="ko-KR" b="1" dirty="0">
                <a:solidFill>
                  <a:srgbClr val="2080B9"/>
                </a:solidFill>
              </a:rPr>
              <a:t>TripAdvisor</a:t>
            </a:r>
            <a:r>
              <a:rPr lang="ko-KR" altLang="en-US" dirty="0">
                <a:solidFill>
                  <a:srgbClr val="2080B9"/>
                </a:solidFill>
              </a:rPr>
              <a:t> </a:t>
            </a:r>
            <a:r>
              <a:rPr lang="ko-KR" altLang="en-US" dirty="0" err="1">
                <a:solidFill>
                  <a:srgbClr val="2080B9"/>
                </a:solidFill>
              </a:rPr>
              <a:t>크롤링</a:t>
            </a:r>
            <a:r>
              <a:rPr lang="ko-KR" altLang="en-US" dirty="0">
                <a:solidFill>
                  <a:srgbClr val="2080B9"/>
                </a:solidFill>
              </a:rPr>
              <a:t> 방법</a:t>
            </a:r>
            <a:endParaRPr lang="en-US" altLang="ko-KR" dirty="0">
              <a:solidFill>
                <a:srgbClr val="2080B9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5EB464-12C7-49EE-AD75-9128A449543E}"/>
              </a:ext>
            </a:extLst>
          </p:cNvPr>
          <p:cNvSpPr/>
          <p:nvPr/>
        </p:nvSpPr>
        <p:spPr>
          <a:xfrm>
            <a:off x="2914398" y="737957"/>
            <a:ext cx="8195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번호와 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을 통해 장소마다의 리뷰 </a:t>
            </a:r>
            <a:r>
              <a:rPr lang="ko-KR" altLang="en-US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테이블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: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리뷰번호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리뷰제목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리뷰내용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작성일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체험일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개인 평점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작성자 아이디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2)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리뷰가 다수 페이지일 경우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1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페이지일 경우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없는 경우를 나눠서 </a:t>
            </a:r>
            <a:r>
              <a:rPr lang="ko-KR" altLang="en-US" sz="14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실시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D00ED2-5532-4EB1-9163-67FB2974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142" y="1504913"/>
            <a:ext cx="8667750" cy="52578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4BD56C-6C14-4C25-B214-7E5A2A295CB7}"/>
              </a:ext>
            </a:extLst>
          </p:cNvPr>
          <p:cNvSpPr/>
          <p:nvPr/>
        </p:nvSpPr>
        <p:spPr>
          <a:xfrm>
            <a:off x="7592097" y="2933484"/>
            <a:ext cx="459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☞한국어 리뷰의 개수를 가져와 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한국어 리뷰 수 파악 후 리뷰 </a:t>
            </a:r>
            <a:r>
              <a:rPr lang="ko-KR" altLang="en-US" dirty="0" err="1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실시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why? 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페이지 반복 </a:t>
            </a:r>
            <a:r>
              <a:rPr lang="ko-KR" altLang="en-US" dirty="0" err="1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크롤링을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줄여 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      </a:t>
            </a:r>
            <a:r>
              <a:rPr lang="ko-KR" altLang="en-US" dirty="0" err="1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시간을 최소한으로 줄이기 위해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661481" y="1928175"/>
            <a:ext cx="1848256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06544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330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197E77-D1F4-46B5-AAEB-6ADFEC026F17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79F51A7-2BAF-4E54-B5D0-173DB1B41FF1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82743F-2937-487B-ADAF-6A624276C17A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52EB70-EDFA-4C72-955F-5E9CB2CFF1A6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8050AE-ACFC-494D-A466-32CA663DC31C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3EED382-CAFD-4549-ABE5-C4F1C4280005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2C5A3A-E010-4B17-A49B-833A527F3655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78180FB-6CA6-454E-A236-A249E5ACCD06}"/>
              </a:ext>
            </a:extLst>
          </p:cNvPr>
          <p:cNvSpPr txBox="1"/>
          <p:nvPr/>
        </p:nvSpPr>
        <p:spPr>
          <a:xfrm>
            <a:off x="2914398" y="367661"/>
            <a:ext cx="7426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</a:lstStyle>
          <a:p>
            <a:r>
              <a:rPr lang="en-US" altLang="ko-KR" b="1" dirty="0">
                <a:solidFill>
                  <a:srgbClr val="2080B9"/>
                </a:solidFill>
              </a:rPr>
              <a:t>TripAdvisor</a:t>
            </a:r>
            <a:r>
              <a:rPr lang="ko-KR" altLang="en-US" dirty="0">
                <a:solidFill>
                  <a:srgbClr val="2080B9"/>
                </a:solidFill>
              </a:rPr>
              <a:t> </a:t>
            </a:r>
            <a:r>
              <a:rPr lang="ko-KR" altLang="en-US" dirty="0" err="1">
                <a:solidFill>
                  <a:srgbClr val="2080B9"/>
                </a:solidFill>
              </a:rPr>
              <a:t>크롤링</a:t>
            </a:r>
            <a:r>
              <a:rPr lang="ko-KR" altLang="en-US" dirty="0">
                <a:solidFill>
                  <a:srgbClr val="2080B9"/>
                </a:solidFill>
              </a:rPr>
              <a:t> 방법</a:t>
            </a:r>
            <a:endParaRPr lang="en-US" altLang="ko-KR" dirty="0">
              <a:solidFill>
                <a:srgbClr val="2080B9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65EB464-12C7-49EE-AD75-9128A449543E}"/>
              </a:ext>
            </a:extLst>
          </p:cNvPr>
          <p:cNvSpPr/>
          <p:nvPr/>
        </p:nvSpPr>
        <p:spPr>
          <a:xfrm>
            <a:off x="2914398" y="737957"/>
            <a:ext cx="819549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번호와 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URL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을 통해 장소마다의 리뷰 </a:t>
            </a:r>
            <a:r>
              <a:rPr lang="ko-KR" altLang="en-US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테이블</a:t>
            </a:r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: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리뷰번호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리뷰제목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리뷰내용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작성일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체험일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개인 평점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작성자 아이디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번호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3)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더 보기 버튼 클릭하여 리뷰 전문 가져오기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14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셀레니움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활용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50AAD2-2E9F-4C68-8357-AE7AC012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761" y="1905444"/>
            <a:ext cx="5962650" cy="39433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4BD56C-6C14-4C25-B214-7E5A2A295CB7}"/>
              </a:ext>
            </a:extLst>
          </p:cNvPr>
          <p:cNvSpPr/>
          <p:nvPr/>
        </p:nvSpPr>
        <p:spPr>
          <a:xfrm>
            <a:off x="7429970" y="1905444"/>
            <a:ext cx="296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☞</a:t>
            </a:r>
            <a:r>
              <a:rPr lang="ko-KR" altLang="en-US" dirty="0" err="1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셀레니움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드라이버 로딩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993E0C-4EB4-4763-95B2-774993CFCC65}"/>
              </a:ext>
            </a:extLst>
          </p:cNvPr>
          <p:cNvSpPr/>
          <p:nvPr/>
        </p:nvSpPr>
        <p:spPr>
          <a:xfrm>
            <a:off x="8229331" y="2971242"/>
            <a:ext cx="331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☞</a:t>
            </a:r>
            <a:r>
              <a:rPr lang="ko-KR" altLang="en-US" dirty="0" err="1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셀레니움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드라이버를 통해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리뷰 내용 더 보기 버튼 클릭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287F83-A34A-4000-B3FF-EB57C804B709}"/>
              </a:ext>
            </a:extLst>
          </p:cNvPr>
          <p:cNvSpPr/>
          <p:nvPr/>
        </p:nvSpPr>
        <p:spPr>
          <a:xfrm>
            <a:off x="7646581" y="4264869"/>
            <a:ext cx="331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☞리뷰 내용을 제외한 정보를 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가져오기 위한 </a:t>
            </a:r>
            <a:r>
              <a:rPr lang="ko-KR" altLang="en-US" dirty="0" err="1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뷰티풀숩</a:t>
            </a:r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선언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E0ECD6-D88B-46E2-9258-63C5FD5DF75D}"/>
              </a:ext>
            </a:extLst>
          </p:cNvPr>
          <p:cNvSpPr/>
          <p:nvPr/>
        </p:nvSpPr>
        <p:spPr>
          <a:xfrm>
            <a:off x="8829203" y="5554342"/>
            <a:ext cx="331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☞리뷰 상세내용을 가져오는 부분</a:t>
            </a:r>
            <a:endParaRPr lang="en-US" altLang="ko-KR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661481" y="1928175"/>
            <a:ext cx="1848256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06544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46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29F12C3-EDE9-409D-95A1-4E401308EBB8}"/>
              </a:ext>
            </a:extLst>
          </p:cNvPr>
          <p:cNvSpPr/>
          <p:nvPr/>
        </p:nvSpPr>
        <p:spPr>
          <a:xfrm>
            <a:off x="685802" y="590550"/>
            <a:ext cx="5245098" cy="5676900"/>
          </a:xfrm>
          <a:prstGeom prst="rect">
            <a:avLst/>
          </a:prstGeom>
          <a:solidFill>
            <a:srgbClr val="FDE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Gyeongbokgung Palace-Seoul-Gyeongbokgung Palace-outside grounds">
            <a:extLst>
              <a:ext uri="{FF2B5EF4-FFF2-40B4-BE49-F238E27FC236}">
                <a16:creationId xmlns:a16="http://schemas.microsoft.com/office/drawing/2014/main" id="{56053202-31B9-4772-BD82-79E637405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" y="0"/>
            <a:ext cx="360679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 things to do on Han river">
            <a:extLst>
              <a:ext uri="{FF2B5EF4-FFF2-40B4-BE49-F238E27FC236}">
                <a16:creationId xmlns:a16="http://schemas.microsoft.com/office/drawing/2014/main" id="{A9C44007-4C14-4915-A358-A047A9D45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" y="4470405"/>
            <a:ext cx="3606798" cy="24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South Korea Bukhansan Seoul Mountain National Park Nature Beauty History Scenic">
            <a:extLst>
              <a:ext uri="{FF2B5EF4-FFF2-40B4-BE49-F238E27FC236}">
                <a16:creationId xmlns:a16="http://schemas.microsoft.com/office/drawing/2014/main" id="{C2E92062-EC9C-43BA-AA28-6B5DA655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" y="2286000"/>
            <a:ext cx="3606798" cy="218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324F1A-FC05-45FD-A043-2975BD691B61}"/>
              </a:ext>
            </a:extLst>
          </p:cNvPr>
          <p:cNvSpPr txBox="1"/>
          <p:nvPr/>
        </p:nvSpPr>
        <p:spPr>
          <a:xfrm>
            <a:off x="4422625" y="727512"/>
            <a:ext cx="1378249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DEBB7"/>
                </a:solidFill>
              </a:rPr>
              <a:t>Index</a:t>
            </a:r>
            <a:endParaRPr lang="ko-KR" altLang="en-US" sz="3200" dirty="0">
              <a:solidFill>
                <a:srgbClr val="FDEBB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F4498-DE7B-490C-BA08-F77B5FB1AF57}"/>
              </a:ext>
            </a:extLst>
          </p:cNvPr>
          <p:cNvSpPr txBox="1"/>
          <p:nvPr/>
        </p:nvSpPr>
        <p:spPr>
          <a:xfrm>
            <a:off x="6060924" y="539444"/>
            <a:ext cx="728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2080B9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1</a:t>
            </a:r>
            <a:endParaRPr lang="ko-KR" altLang="en-US" sz="5400" dirty="0">
              <a:solidFill>
                <a:srgbClr val="2080B9"/>
              </a:solidFill>
              <a:latin typeface="Britannic Bold" panose="020B0903060703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B3FA79-9E07-489B-A1C5-2D2A930327D3}"/>
              </a:ext>
            </a:extLst>
          </p:cNvPr>
          <p:cNvSpPr txBox="1"/>
          <p:nvPr/>
        </p:nvSpPr>
        <p:spPr>
          <a:xfrm>
            <a:off x="6060924" y="1497213"/>
            <a:ext cx="728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2080B9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2</a:t>
            </a:r>
            <a:endParaRPr lang="ko-KR" altLang="en-US" sz="5400" dirty="0">
              <a:solidFill>
                <a:srgbClr val="2080B9"/>
              </a:solidFill>
              <a:latin typeface="Britannic Bold" panose="020B0903060703020204" pitchFamily="34" charset="0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515F0B-3A97-4D89-AB52-C82162E7CEA8}"/>
              </a:ext>
            </a:extLst>
          </p:cNvPr>
          <p:cNvSpPr txBox="1"/>
          <p:nvPr/>
        </p:nvSpPr>
        <p:spPr>
          <a:xfrm>
            <a:off x="6060924" y="2454982"/>
            <a:ext cx="728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2080B9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3</a:t>
            </a:r>
            <a:endParaRPr lang="ko-KR" altLang="en-US" sz="5400" dirty="0">
              <a:solidFill>
                <a:srgbClr val="2080B9"/>
              </a:solidFill>
              <a:latin typeface="Britannic Bold" panose="020B0903060703020204" pitchFamily="34" charset="0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F8A313-C813-4467-80B2-EDFAE0149F6A}"/>
              </a:ext>
            </a:extLst>
          </p:cNvPr>
          <p:cNvSpPr txBox="1"/>
          <p:nvPr/>
        </p:nvSpPr>
        <p:spPr>
          <a:xfrm>
            <a:off x="6060924" y="3412751"/>
            <a:ext cx="728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2080B9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4</a:t>
            </a:r>
            <a:endParaRPr lang="ko-KR" altLang="en-US" sz="5400" dirty="0">
              <a:solidFill>
                <a:srgbClr val="2080B9"/>
              </a:solidFill>
              <a:latin typeface="Britannic Bold" panose="020B0903060703020204" pitchFamily="34" charset="0"/>
              <a:cs typeface="Aharoni" panose="02010803020104030203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FE27D0-1C7B-4744-8A10-2660897DE18C}"/>
              </a:ext>
            </a:extLst>
          </p:cNvPr>
          <p:cNvSpPr txBox="1"/>
          <p:nvPr/>
        </p:nvSpPr>
        <p:spPr>
          <a:xfrm>
            <a:off x="6060924" y="4370520"/>
            <a:ext cx="728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2080B9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5</a:t>
            </a:r>
            <a:endParaRPr lang="ko-KR" altLang="en-US" sz="5400" dirty="0">
              <a:solidFill>
                <a:srgbClr val="2080B9"/>
              </a:solidFill>
              <a:latin typeface="Britannic Bold" panose="020B0903060703020204" pitchFamily="34" charset="0"/>
              <a:cs typeface="Aharoni" panose="02010803020104030203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AB4E17-1A92-41B1-A5D6-6A2364A562BE}"/>
              </a:ext>
            </a:extLst>
          </p:cNvPr>
          <p:cNvSpPr txBox="1"/>
          <p:nvPr/>
        </p:nvSpPr>
        <p:spPr>
          <a:xfrm>
            <a:off x="6060924" y="5328287"/>
            <a:ext cx="728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2080B9"/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6</a:t>
            </a:r>
            <a:endParaRPr lang="ko-KR" altLang="en-US" sz="5400" dirty="0">
              <a:solidFill>
                <a:srgbClr val="2080B9"/>
              </a:solidFill>
              <a:latin typeface="Britannic Bold" panose="020B0903060703020204" pitchFamily="34" charset="0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6D1CD-8070-41D8-AA6C-124D6F759795}"/>
              </a:ext>
            </a:extLst>
          </p:cNvPr>
          <p:cNvSpPr txBox="1"/>
          <p:nvPr/>
        </p:nvSpPr>
        <p:spPr>
          <a:xfrm>
            <a:off x="6559276" y="948187"/>
            <a:ext cx="3269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주제소개 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주제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목적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동기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ko-KR" altLang="en-US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57C66F-8DC2-466F-9C5C-D3EEA203F2CE}"/>
              </a:ext>
            </a:extLst>
          </p:cNvPr>
          <p:cNvSpPr txBox="1"/>
          <p:nvPr/>
        </p:nvSpPr>
        <p:spPr>
          <a:xfrm>
            <a:off x="6559276" y="1898059"/>
            <a:ext cx="3269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개발환경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7C794A-4139-45CE-9AB5-E77A6608836E}"/>
              </a:ext>
            </a:extLst>
          </p:cNvPr>
          <p:cNvSpPr txBox="1"/>
          <p:nvPr/>
        </p:nvSpPr>
        <p:spPr>
          <a:xfrm>
            <a:off x="6559276" y="2855828"/>
            <a:ext cx="3269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역할분담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C0D48E-FD28-448D-BFEC-646C7B350A22}"/>
              </a:ext>
            </a:extLst>
          </p:cNvPr>
          <p:cNvSpPr txBox="1"/>
          <p:nvPr/>
        </p:nvSpPr>
        <p:spPr>
          <a:xfrm>
            <a:off x="6559275" y="3807114"/>
            <a:ext cx="728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  <a:endParaRPr lang="ko-KR" altLang="en-US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E64D0D-FFC2-424E-A67D-3C5913A6E32A}"/>
              </a:ext>
            </a:extLst>
          </p:cNvPr>
          <p:cNvSpPr txBox="1"/>
          <p:nvPr/>
        </p:nvSpPr>
        <p:spPr>
          <a:xfrm>
            <a:off x="6559276" y="4771364"/>
            <a:ext cx="3269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 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ko-KR" altLang="en-US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AD0CBA-9578-4EF5-BD15-F8FB0363D807}"/>
              </a:ext>
            </a:extLst>
          </p:cNvPr>
          <p:cNvSpPr txBox="1"/>
          <p:nvPr/>
        </p:nvSpPr>
        <p:spPr>
          <a:xfrm>
            <a:off x="6559276" y="5709758"/>
            <a:ext cx="3269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개발후기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78BD58E-C7E5-4724-99A1-294B9A33EA96}"/>
              </a:ext>
            </a:extLst>
          </p:cNvPr>
          <p:cNvSpPr/>
          <p:nvPr/>
        </p:nvSpPr>
        <p:spPr>
          <a:xfrm>
            <a:off x="7133564" y="3676560"/>
            <a:ext cx="3373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endParaRPr lang="en-US" altLang="ko-KR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DB</a:t>
            </a:r>
            <a:r>
              <a:rPr lang="ko-KR" altLang="en-US" sz="16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ko-KR" altLang="en-US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99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65811"/>
              </p:ext>
            </p:extLst>
          </p:nvPr>
        </p:nvGraphicFramePr>
        <p:xfrm>
          <a:off x="3232546" y="1430127"/>
          <a:ext cx="8128000" cy="3753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776089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34889815"/>
                    </a:ext>
                  </a:extLst>
                </a:gridCol>
              </a:tblGrid>
              <a:tr h="613834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24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일반 사용자</a:t>
                      </a: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None/>
                      </a:pPr>
                      <a:r>
                        <a:rPr lang="ko-KR" altLang="en-US" sz="24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관리자</a:t>
                      </a:r>
                    </a:p>
                  </a:txBody>
                  <a:tcPr anchor="ctr"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76941"/>
                  </a:ext>
                </a:extLst>
              </a:tr>
              <a:tr h="1437217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None/>
                      </a:pPr>
                      <a:endParaRPr lang="en-US" altLang="ko-KR" sz="2000" kern="1200" dirty="0">
                        <a:solidFill>
                          <a:srgbClr val="315787"/>
                        </a:solidFill>
                        <a:latin typeface="서울남산체 EB" panose="02020503020101020101" pitchFamily="18" charset="-127"/>
                        <a:ea typeface="서울남산체 EB" panose="02020503020101020101" pitchFamily="18" charset="-127"/>
                        <a:cs typeface="+mn-cs"/>
                      </a:endParaRPr>
                    </a:p>
                    <a:p>
                      <a:pPr marL="457200" indent="-457200" algn="l" defTabSz="914400" rtl="0" eaLnBrk="1" latinLnBrk="1" hangingPunct="1">
                        <a:buAutoNum type="arabicPeriod"/>
                      </a:pP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회원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회원가입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로그인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로그아웃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아이디 찾기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비밀번호 찾기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회원 정보 수정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탈퇴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마이페이지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457200" indent="-457200" algn="l" defTabSz="914400" rtl="0" eaLnBrk="1" latinLnBrk="1" hangingPunct="1">
                        <a:buAutoNum type="arabicPeriod"/>
                      </a:pP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공지사항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조회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댓글 달기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457200" indent="-457200" algn="l" defTabSz="914400" rtl="0" eaLnBrk="1" latinLnBrk="1" hangingPunct="1">
                        <a:buAutoNum type="arabicPeriod"/>
                      </a:pP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장소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목록 조회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상세 조회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457200" indent="-457200" algn="l" defTabSz="914400" rtl="0" eaLnBrk="1" latinLnBrk="1" hangingPunct="1">
                        <a:buAutoNum type="arabicPeriod"/>
                      </a:pPr>
                      <a:r>
                        <a:rPr lang="ko-KR" altLang="en-US" sz="2000" kern="1200" dirty="0" err="1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플래너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조회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입력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수정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삭제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457200" indent="-457200" algn="l" defTabSz="914400" rtl="0" eaLnBrk="1" latinLnBrk="1" hangingPunct="1">
                        <a:buAutoNum type="arabicPeriod"/>
                      </a:pP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리뷰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조회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입력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수정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삭제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추천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2000" kern="1200" dirty="0" err="1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비추천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 defTabSz="914400" rtl="0" eaLnBrk="1" latinLnBrk="1" hangingPunct="1">
                        <a:buNone/>
                      </a:pPr>
                      <a:endParaRPr lang="ko-KR" altLang="en-US" sz="2000" kern="1200" dirty="0">
                        <a:solidFill>
                          <a:srgbClr val="315787"/>
                        </a:solidFill>
                        <a:latin typeface="서울남산체 EB" panose="02020503020101020101" pitchFamily="18" charset="-127"/>
                        <a:ea typeface="서울남산체 EB" panose="02020503020101020101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 defTabSz="914400" rtl="0" eaLnBrk="1" latinLnBrk="1" hangingPunct="1">
                        <a:buAutoNum type="arabicPeriod"/>
                      </a:pPr>
                      <a:endParaRPr lang="en-US" altLang="ko-KR" sz="2000" kern="1200" dirty="0">
                        <a:solidFill>
                          <a:srgbClr val="315787"/>
                        </a:solidFill>
                        <a:latin typeface="서울남산체 EB" panose="02020503020101020101" pitchFamily="18" charset="-127"/>
                        <a:ea typeface="서울남산체 EB" panose="02020503020101020101" pitchFamily="18" charset="-127"/>
                        <a:cs typeface="+mn-cs"/>
                      </a:endParaRPr>
                    </a:p>
                    <a:p>
                      <a:pPr marL="457200" indent="-457200" algn="l" defTabSz="914400" rtl="0" eaLnBrk="1" latinLnBrk="1" hangingPunct="1">
                        <a:buAutoNum type="arabicPeriod"/>
                      </a:pPr>
                      <a:endParaRPr lang="en-US" altLang="ko-KR" sz="2000" kern="1200" dirty="0">
                        <a:solidFill>
                          <a:srgbClr val="315787"/>
                        </a:solidFill>
                        <a:latin typeface="서울남산체 EB" panose="02020503020101020101" pitchFamily="18" charset="-127"/>
                        <a:ea typeface="서울남산체 EB" panose="02020503020101020101" pitchFamily="18" charset="-127"/>
                        <a:cs typeface="+mn-cs"/>
                      </a:endParaRPr>
                    </a:p>
                    <a:p>
                      <a:pPr marL="457200" indent="-457200" algn="l" defTabSz="914400" rtl="0" eaLnBrk="1" latinLnBrk="1" hangingPunct="1">
                        <a:buAutoNum type="arabicPeriod"/>
                      </a:pP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회원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회</a:t>
                      </a:r>
                      <a:r>
                        <a:rPr lang="ko-KR" altLang="en-US" sz="2000" kern="1200" baseline="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 강제 탈퇴</a:t>
                      </a:r>
                      <a:r>
                        <a:rPr lang="en-US" altLang="ko-KR" sz="2000" kern="1200" baseline="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baseline="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회원 검색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457200" indent="-457200" algn="l" defTabSz="914400" rtl="0" eaLnBrk="1" latinLnBrk="1" hangingPunct="1">
                        <a:buAutoNum type="arabicPeriod"/>
                      </a:pP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공지사항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입력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수정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삭제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457200" indent="-457200" algn="l" defTabSz="914400" rtl="0" eaLnBrk="1" latinLnBrk="1" hangingPunct="1">
                        <a:buAutoNum type="arabicPeriod"/>
                      </a:pP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장소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장소 입력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장소 수정</a:t>
                      </a:r>
                      <a:endParaRPr lang="en-US" altLang="ko-KR" sz="2000" kern="1200" dirty="0">
                        <a:solidFill>
                          <a:srgbClr val="315787"/>
                        </a:solidFill>
                        <a:latin typeface="서울남산체 EB" panose="02020503020101020101" pitchFamily="18" charset="-127"/>
                        <a:ea typeface="서울남산체 EB" panose="02020503020101020101" pitchFamily="18" charset="-127"/>
                        <a:cs typeface="+mn-cs"/>
                      </a:endParaRPr>
                    </a:p>
                    <a:p>
                      <a:pPr marL="457200" indent="-457200" algn="l" defTabSz="914400" rtl="0" eaLnBrk="1" latinLnBrk="1" hangingPunct="1">
                        <a:buAutoNum type="arabicPeriod"/>
                      </a:pP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리뷰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회원 리뷰 삭제</a:t>
                      </a:r>
                      <a:r>
                        <a:rPr lang="en-US" altLang="ko-KR" sz="2000" kern="1200" dirty="0">
                          <a:solidFill>
                            <a:srgbClr val="315787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022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03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556425" y="1336776"/>
            <a:ext cx="943583" cy="1515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6927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1. 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가입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닉네임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아이디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이메일 중복 확인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ko-KR" altLang="en-US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30" y="1215011"/>
            <a:ext cx="7224095" cy="44159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8"/>
          <a:stretch/>
        </p:blipFill>
        <p:spPr>
          <a:xfrm>
            <a:off x="3012230" y="2435880"/>
            <a:ext cx="7221735" cy="31950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r="15666" b="56651"/>
          <a:stretch/>
        </p:blipFill>
        <p:spPr>
          <a:xfrm>
            <a:off x="3012230" y="3642706"/>
            <a:ext cx="7224095" cy="299218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076749" y="1733702"/>
            <a:ext cx="2137783" cy="146304"/>
          </a:xfrm>
          <a:prstGeom prst="rect">
            <a:avLst/>
          </a:prstGeom>
          <a:solidFill>
            <a:srgbClr val="FB811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76749" y="2920486"/>
            <a:ext cx="2137783" cy="146304"/>
          </a:xfrm>
          <a:prstGeom prst="rect">
            <a:avLst/>
          </a:prstGeom>
          <a:solidFill>
            <a:srgbClr val="FB811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062301" y="4161397"/>
            <a:ext cx="2234245" cy="146304"/>
          </a:xfrm>
          <a:prstGeom prst="rect">
            <a:avLst/>
          </a:prstGeom>
          <a:solidFill>
            <a:srgbClr val="FB811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02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556425" y="1336776"/>
            <a:ext cx="943583" cy="1515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1. 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계정 찾기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이메일 인증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ko-KR" altLang="en-US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" r="10108"/>
          <a:stretch/>
        </p:blipFill>
        <p:spPr>
          <a:xfrm>
            <a:off x="3012230" y="1117665"/>
            <a:ext cx="6005440" cy="39538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46" y="4783665"/>
            <a:ext cx="4415335" cy="1973639"/>
          </a:xfrm>
          <a:prstGeom prst="rect">
            <a:avLst/>
          </a:prstGeom>
        </p:spPr>
      </p:pic>
      <p:sp>
        <p:nvSpPr>
          <p:cNvPr id="17" name="굽은 화살표 16"/>
          <p:cNvSpPr/>
          <p:nvPr/>
        </p:nvSpPr>
        <p:spPr>
          <a:xfrm rot="5400000">
            <a:off x="9309480" y="3041494"/>
            <a:ext cx="1434720" cy="1659467"/>
          </a:xfrm>
          <a:prstGeom prst="bentArrow">
            <a:avLst>
              <a:gd name="adj1" fmla="val 19098"/>
              <a:gd name="adj2" fmla="val 26180"/>
              <a:gd name="adj3" fmla="val 26771"/>
              <a:gd name="adj4" fmla="val 43750"/>
            </a:avLst>
          </a:prstGeom>
          <a:solidFill>
            <a:srgbClr val="20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2983996" y="5156778"/>
            <a:ext cx="443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계정 이메일로 인증 번호 발송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89647" y="1277193"/>
            <a:ext cx="2506899" cy="949539"/>
          </a:xfrm>
          <a:prstGeom prst="rect">
            <a:avLst/>
          </a:prstGeom>
          <a:noFill/>
          <a:ln w="76200">
            <a:solidFill>
              <a:srgbClr val="F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8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556425" y="1336776"/>
            <a:ext cx="943583" cy="1515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1. 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계정 찾기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이메일 인증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ko-KR" altLang="en-US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30" y="1024439"/>
            <a:ext cx="7458220" cy="52916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8534399" y="1936470"/>
            <a:ext cx="3434594" cy="30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인증번호를 통한 비밀 번호 재설정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9042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556425" y="1336776"/>
            <a:ext cx="943583" cy="1515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목록 조회</a:t>
            </a:r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45896" y="1241284"/>
            <a:ext cx="4406900" cy="3753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05700" y="1227711"/>
            <a:ext cx="4406900" cy="3753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2983996" y="5156778"/>
            <a:ext cx="4438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출력 내용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명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수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평점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주소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이름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주소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해시 태그로 검색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카테고리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14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즐길거리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음식점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별로 목록 조회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순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평점 순으로 정렬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7505700" y="5156777"/>
            <a:ext cx="443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5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 단위로 조회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AutoNum type="arabicPeriod" startAt="5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 이동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628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556425" y="1336776"/>
            <a:ext cx="943583" cy="1515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상세 조회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2983996" y="5156778"/>
            <a:ext cx="443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별 해시태그 조회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저장된 이미지 출력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7505700" y="5156777"/>
            <a:ext cx="443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 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수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평점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주소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지도 위치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조회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5896" y="1244522"/>
            <a:ext cx="4387164" cy="373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505700" y="1247760"/>
            <a:ext cx="4358554" cy="3712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직사각형 22"/>
          <p:cNvSpPr/>
          <p:nvPr/>
        </p:nvSpPr>
        <p:spPr>
          <a:xfrm>
            <a:off x="3157549" y="1701800"/>
            <a:ext cx="1846251" cy="552822"/>
          </a:xfrm>
          <a:prstGeom prst="rect">
            <a:avLst/>
          </a:prstGeom>
          <a:noFill/>
          <a:ln w="76200">
            <a:solidFill>
              <a:srgbClr val="F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50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780161" y="1611711"/>
            <a:ext cx="700392" cy="21408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입력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8597900" y="3167390"/>
            <a:ext cx="443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명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분류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14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즐길거리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음식점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), </a:t>
            </a: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 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주소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상세 주소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연락처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이미지를 입력 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4398" y="1244522"/>
            <a:ext cx="5683502" cy="4841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0704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556425" y="1336776"/>
            <a:ext cx="943583" cy="1515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 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플래너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개인 플랜 조회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98" y="1226491"/>
            <a:ext cx="8833101" cy="41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84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556425" y="1336776"/>
            <a:ext cx="943583" cy="1515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 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플래너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플랜 게시판 목록 조회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91" y="1215010"/>
            <a:ext cx="9034874" cy="40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8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556425" y="1336776"/>
            <a:ext cx="943583" cy="1515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 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플래너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플랜 상세보기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84" y="1215010"/>
            <a:ext cx="6818116" cy="53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8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주제소개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1E3E46-B825-4738-ABD4-F4D9F8D4DBB3}"/>
              </a:ext>
            </a:extLst>
          </p:cNvPr>
          <p:cNvSpPr/>
          <p:nvPr/>
        </p:nvSpPr>
        <p:spPr>
          <a:xfrm>
            <a:off x="1439693" y="1325460"/>
            <a:ext cx="1060315" cy="16287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주제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목적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동기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53B28B-157E-487C-B129-BCC60710EF9D}"/>
              </a:ext>
            </a:extLst>
          </p:cNvPr>
          <p:cNvGrpSpPr/>
          <p:nvPr/>
        </p:nvGrpSpPr>
        <p:grpSpPr>
          <a:xfrm>
            <a:off x="3079738" y="1758388"/>
            <a:ext cx="2620517" cy="3967043"/>
            <a:chOff x="3079738" y="1758388"/>
            <a:chExt cx="2620517" cy="3967043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D9B2DC-2F2C-4CD2-881D-548CEA87F664}"/>
                </a:ext>
              </a:extLst>
            </p:cNvPr>
            <p:cNvSpPr/>
            <p:nvPr/>
          </p:nvSpPr>
          <p:spPr>
            <a:xfrm>
              <a:off x="3079738" y="2695374"/>
              <a:ext cx="2620517" cy="3030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5032ADE-E26E-4217-A2B0-BA981252081D}"/>
                </a:ext>
              </a:extLst>
            </p:cNvPr>
            <p:cNvGrpSpPr/>
            <p:nvPr/>
          </p:nvGrpSpPr>
          <p:grpSpPr>
            <a:xfrm>
              <a:off x="3461106" y="1758388"/>
              <a:ext cx="1857780" cy="1857779"/>
              <a:chOff x="1493421" y="1340525"/>
              <a:chExt cx="2175601" cy="2175601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D81E696-0698-4851-BAD0-3AA5D341A426}"/>
                  </a:ext>
                </a:extLst>
              </p:cNvPr>
              <p:cNvSpPr/>
              <p:nvPr/>
            </p:nvSpPr>
            <p:spPr>
              <a:xfrm>
                <a:off x="1493421" y="1340525"/>
                <a:ext cx="2175601" cy="21756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2080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3600" dirty="0">
                  <a:solidFill>
                    <a:srgbClr val="FF6000"/>
                  </a:solidFill>
                  <a:latin typeface="Berlin Sans FB" panose="020E0602020502020306" pitchFamily="34" charset="0"/>
                </a:endParaRP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284C323-0918-4DB1-929D-E45FCCCBFF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516" b="90268" l="9867" r="89867">
                            <a14:foregroundMark x1="55200" y1="10219" x2="55200" y2="10219"/>
                            <a14:foregroundMark x1="51733" y1="8516" x2="51733" y2="8516"/>
                            <a14:foregroundMark x1="49333" y1="8759" x2="49333" y2="8759"/>
                            <a14:foregroundMark x1="47200" y1="8759" x2="47200" y2="8759"/>
                            <a14:foregroundMark x1="13333" y1="89294" x2="27200" y2="91241"/>
                            <a14:foregroundMark x1="27200" y1="91241" x2="41067" y2="90268"/>
                            <a14:foregroundMark x1="41067" y1="90268" x2="84533" y2="90268"/>
                            <a14:foregroundMark x1="84533" y1="90268" x2="87733" y2="89294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1825858" y="1575793"/>
                <a:ext cx="1510729" cy="1655759"/>
              </a:xfrm>
              <a:prstGeom prst="snip2SameRect">
                <a:avLst/>
              </a:prstGeom>
            </p:spPr>
          </p:pic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F523F2F-05CB-4383-9F70-6CFA59CCE7F4}"/>
              </a:ext>
            </a:extLst>
          </p:cNvPr>
          <p:cNvGrpSpPr/>
          <p:nvPr/>
        </p:nvGrpSpPr>
        <p:grpSpPr>
          <a:xfrm>
            <a:off x="6045146" y="1758388"/>
            <a:ext cx="2620517" cy="3967042"/>
            <a:chOff x="5886459" y="2253688"/>
            <a:chExt cx="2620517" cy="396704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02CB5C-27D8-4461-A6F9-0CC8ADC1AC68}"/>
                </a:ext>
              </a:extLst>
            </p:cNvPr>
            <p:cNvSpPr/>
            <p:nvPr/>
          </p:nvSpPr>
          <p:spPr>
            <a:xfrm>
              <a:off x="5886459" y="3190673"/>
              <a:ext cx="2620517" cy="3030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215BD82-C07C-465D-8056-1E3B50F182BE}"/>
                </a:ext>
              </a:extLst>
            </p:cNvPr>
            <p:cNvGrpSpPr/>
            <p:nvPr/>
          </p:nvGrpSpPr>
          <p:grpSpPr>
            <a:xfrm>
              <a:off x="6267828" y="2253688"/>
              <a:ext cx="1857779" cy="1857778"/>
              <a:chOff x="5008198" y="1340525"/>
              <a:chExt cx="2175601" cy="21756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38A8D486-2E80-439D-A99B-33668B21350F}"/>
                  </a:ext>
                </a:extLst>
              </p:cNvPr>
              <p:cNvSpPr/>
              <p:nvPr/>
            </p:nvSpPr>
            <p:spPr>
              <a:xfrm>
                <a:off x="5008198" y="1340525"/>
                <a:ext cx="2175601" cy="21756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2080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3600" dirty="0">
                  <a:solidFill>
                    <a:srgbClr val="FF6000"/>
                  </a:solidFill>
                  <a:latin typeface="Berlin Sans FB" panose="020E0602020502020306" pitchFamily="34" charset="0"/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EBFBC24-2E9B-49FF-B8C7-D99FB9A72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075" b="97015" l="6052" r="93660">
                            <a14:foregroundMark x1="8069" y1="5373" x2="20173" y2="14030"/>
                            <a14:foregroundMark x1="20173" y1="14030" x2="14986" y2="13433"/>
                            <a14:foregroundMark x1="19020" y1="12239" x2="12104" y2="15821"/>
                            <a14:foregroundMark x1="36599" y1="51343" x2="36599" y2="51343"/>
                            <a14:foregroundMark x1="93660" y1="32836" x2="93660" y2="32836"/>
                            <a14:foregroundMark x1="6052" y1="69851" x2="6052" y2="69851"/>
                            <a14:foregroundMark x1="40346" y1="97015" x2="40346" y2="97015"/>
                            <a14:foregroundMark x1="42939" y1="95821" x2="42939" y2="95821"/>
                            <a14:foregroundMark x1="86167" y1="84478" x2="86167" y2="84478"/>
                            <a14:foregroundMark x1="82709" y1="80896" x2="81556" y2="82687"/>
                            <a14:foregroundMark x1="81268" y1="87164" x2="81268" y2="87164"/>
                            <a14:foregroundMark x1="57349" y1="5373" x2="57349" y2="537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357924" y="1715775"/>
                <a:ext cx="1476151" cy="1425102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E9F6C17-D516-4A6F-91BF-CCEB42BCA538}"/>
              </a:ext>
            </a:extLst>
          </p:cNvPr>
          <p:cNvGrpSpPr/>
          <p:nvPr/>
        </p:nvGrpSpPr>
        <p:grpSpPr>
          <a:xfrm>
            <a:off x="9010553" y="1758388"/>
            <a:ext cx="2620517" cy="3958946"/>
            <a:chOff x="9010553" y="2244247"/>
            <a:chExt cx="2620517" cy="395894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0137BD7-499B-406E-9B16-9C74FCFAAF2D}"/>
                </a:ext>
              </a:extLst>
            </p:cNvPr>
            <p:cNvSpPr/>
            <p:nvPr/>
          </p:nvSpPr>
          <p:spPr>
            <a:xfrm>
              <a:off x="9010553" y="3173136"/>
              <a:ext cx="2620517" cy="30300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B32E2A-0513-4B66-B686-B4AC52C517E5}"/>
                </a:ext>
              </a:extLst>
            </p:cNvPr>
            <p:cNvGrpSpPr/>
            <p:nvPr/>
          </p:nvGrpSpPr>
          <p:grpSpPr>
            <a:xfrm>
              <a:off x="9391922" y="2244247"/>
              <a:ext cx="1857778" cy="1857779"/>
              <a:chOff x="8591073" y="1311811"/>
              <a:chExt cx="2175601" cy="2175601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4246D0D-147B-45FE-B43A-8B03EB0E42BD}"/>
                  </a:ext>
                </a:extLst>
              </p:cNvPr>
              <p:cNvSpPr/>
              <p:nvPr/>
            </p:nvSpPr>
            <p:spPr>
              <a:xfrm>
                <a:off x="8591073" y="1311811"/>
                <a:ext cx="2175601" cy="2175601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2080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3600" dirty="0">
                  <a:solidFill>
                    <a:srgbClr val="FF6000"/>
                  </a:solidFill>
                  <a:latin typeface="Berlin Sans FB" panose="020E0602020502020306" pitchFamily="34" charset="0"/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9BFA528C-01C8-4EA9-BA9E-68C38FA27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783" b="94565" l="8267" r="89867">
                            <a14:foregroundMark x1="31733" y1="35598" x2="31733" y2="35598"/>
                            <a14:foregroundMark x1="85333" y1="27446" x2="85333" y2="27446"/>
                            <a14:foregroundMark x1="36267" y1="17663" x2="36267" y2="17663"/>
                            <a14:foregroundMark x1="21333" y1="22554" x2="21333" y2="22554"/>
                            <a14:foregroundMark x1="24533" y1="21739" x2="24533" y2="21739"/>
                            <a14:foregroundMark x1="28000" y1="21467" x2="28000" y2="21467"/>
                            <a14:foregroundMark x1="28000" y1="21467" x2="28000" y2="21467"/>
                            <a14:foregroundMark x1="28000" y1="21467" x2="28000" y2="21467"/>
                            <a14:foregroundMark x1="16000" y1="19293" x2="8533" y2="32337"/>
                            <a14:foregroundMark x1="8533" y1="32337" x2="15733" y2="22283"/>
                            <a14:foregroundMark x1="10933" y1="24728" x2="10933" y2="24728"/>
                            <a14:foregroundMark x1="76800" y1="15217" x2="86933" y2="25000"/>
                            <a14:foregroundMark x1="86933" y1="25000" x2="80267" y2="38587"/>
                            <a14:foregroundMark x1="80267" y1="38587" x2="88267" y2="26630"/>
                            <a14:foregroundMark x1="88267" y1="26630" x2="84800" y2="20109"/>
                            <a14:foregroundMark x1="73600" y1="67663" x2="73600" y2="67663"/>
                            <a14:foregroundMark x1="58133" y1="54348" x2="58133" y2="54348"/>
                            <a14:foregroundMark x1="44267" y1="48098" x2="44267" y2="48098"/>
                            <a14:foregroundMark x1="89333" y1="11685" x2="89333" y2="11685"/>
                            <a14:foregroundMark x1="10933" y1="90761" x2="10933" y2="90761"/>
                            <a14:foregroundMark x1="10133" y1="94565" x2="10133" y2="94565"/>
                            <a14:backgroundMark x1="92533" y1="8152" x2="92533" y2="8152"/>
                            <a14:backgroundMark x1="58133" y1="54076" x2="58133" y2="54076"/>
                            <a14:backgroundMark x1="58133" y1="54076" x2="58133" y2="5407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23509" y="1658347"/>
                <a:ext cx="1510730" cy="1482530"/>
              </a:xfrm>
              <a:prstGeom prst="rect">
                <a:avLst/>
              </a:prstGeom>
            </p:spPr>
          </p:pic>
        </p:grpSp>
      </p:grpSp>
      <p:sp>
        <p:nvSpPr>
          <p:cNvPr id="12" name="TextBox 13">
            <a:extLst>
              <a:ext uri="{FF2B5EF4-FFF2-40B4-BE49-F238E27FC236}">
                <a16:creationId xmlns:a16="http://schemas.microsoft.com/office/drawing/2014/main" id="{67F3F0DB-0E5F-4E86-8FDF-869A4F8C492A}"/>
              </a:ext>
            </a:extLst>
          </p:cNvPr>
          <p:cNvSpPr txBox="1"/>
          <p:nvPr/>
        </p:nvSpPr>
        <p:spPr>
          <a:xfrm>
            <a:off x="3082070" y="3762915"/>
            <a:ext cx="262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서울 장소 검색</a:t>
            </a:r>
            <a:endParaRPr lang="ko-KR" altLang="en-US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A949A5FA-6666-4E63-8386-B7252C29F82B}"/>
              </a:ext>
            </a:extLst>
          </p:cNvPr>
          <p:cNvSpPr txBox="1"/>
          <p:nvPr/>
        </p:nvSpPr>
        <p:spPr>
          <a:xfrm>
            <a:off x="5933396" y="3762915"/>
            <a:ext cx="284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당일치기 일정 세우기</a:t>
            </a:r>
            <a:endParaRPr lang="ko-KR" altLang="en-US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1EDD5752-F3E5-4656-A297-16073A2CCF24}"/>
              </a:ext>
            </a:extLst>
          </p:cNvPr>
          <p:cNvSpPr txBox="1"/>
          <p:nvPr/>
        </p:nvSpPr>
        <p:spPr>
          <a:xfrm>
            <a:off x="9010553" y="3762915"/>
            <a:ext cx="262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후기 공유</a:t>
            </a:r>
            <a:endParaRPr lang="ko-KR" altLang="en-US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E1A503-3BC5-416B-88A0-3474BED3016D}"/>
              </a:ext>
            </a:extLst>
          </p:cNvPr>
          <p:cNvSpPr/>
          <p:nvPr/>
        </p:nvSpPr>
        <p:spPr>
          <a:xfrm>
            <a:off x="4923724" y="885538"/>
            <a:ext cx="4730943" cy="25259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134E48B9-9ECE-4BD2-ADDD-B90096B9A8E9}"/>
              </a:ext>
            </a:extLst>
          </p:cNvPr>
          <p:cNvSpPr txBox="1"/>
          <p:nvPr/>
        </p:nvSpPr>
        <p:spPr>
          <a:xfrm>
            <a:off x="4570503" y="705364"/>
            <a:ext cx="5478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“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서울 당일치기 여행 공유 사이트</a:t>
            </a:r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”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186591CD-4E6F-446E-A5EB-AC791E3EA5FB}"/>
              </a:ext>
            </a:extLst>
          </p:cNvPr>
          <p:cNvSpPr txBox="1"/>
          <p:nvPr/>
        </p:nvSpPr>
        <p:spPr>
          <a:xfrm>
            <a:off x="3079738" y="4359452"/>
            <a:ext cx="26205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서울 내 </a:t>
            </a:r>
            <a:endParaRPr lang="en-US" altLang="ko-KR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천 개의 </a:t>
            </a:r>
            <a:r>
              <a:rPr lang="ko-KR" altLang="en-US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즐길거리</a:t>
            </a:r>
            <a:endParaRPr lang="en-US" altLang="ko-KR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11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만 개의 음식점 검색</a:t>
            </a:r>
            <a:endParaRPr lang="en-US" altLang="ko-KR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ctr"/>
            <a:endParaRPr lang="ko-KR" altLang="en-US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0AF9148D-37E0-4EC6-AFE8-ABC4BA6C5EA3}"/>
              </a:ext>
            </a:extLst>
          </p:cNvPr>
          <p:cNvSpPr txBox="1"/>
          <p:nvPr/>
        </p:nvSpPr>
        <p:spPr>
          <a:xfrm>
            <a:off x="6042814" y="4359451"/>
            <a:ext cx="2620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지도에 표시 가능한</a:t>
            </a:r>
            <a:endParaRPr lang="en-US" altLang="ko-KR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여행 </a:t>
            </a:r>
            <a:r>
              <a:rPr lang="ko-KR" altLang="en-US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플래너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만들기</a:t>
            </a:r>
            <a:endParaRPr lang="ko-KR" altLang="en-US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3" name="TextBox 13">
            <a:extLst>
              <a:ext uri="{FF2B5EF4-FFF2-40B4-BE49-F238E27FC236}">
                <a16:creationId xmlns:a16="http://schemas.microsoft.com/office/drawing/2014/main" id="{E3AE040A-0901-4C76-AC43-99968A94176C}"/>
              </a:ext>
            </a:extLst>
          </p:cNvPr>
          <p:cNvSpPr txBox="1"/>
          <p:nvPr/>
        </p:nvSpPr>
        <p:spPr>
          <a:xfrm>
            <a:off x="9005890" y="4355404"/>
            <a:ext cx="2620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11</a:t>
            </a:r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만 개의 장소 리뷰</a:t>
            </a:r>
            <a:endParaRPr lang="en-US" altLang="ko-KR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별 리뷰 태그 기능</a:t>
            </a:r>
            <a:endParaRPr lang="en-US" altLang="ko-KR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ctr"/>
            <a:endParaRPr lang="ko-KR" altLang="en-US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016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556425" y="1336776"/>
            <a:ext cx="943583" cy="1515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조회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추천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/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비추천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endParaRPr lang="ko-KR" altLang="en-US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2983996" y="5559114"/>
            <a:ext cx="44383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다른 회원의 리뷰 내용 조회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수정과 삭제 버튼은 작성자에게만 보여짐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더보기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돋보기 버튼을 누르면 리뷰 전문 조회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7505700" y="5559114"/>
            <a:ext cx="443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추천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/</a:t>
            </a:r>
            <a:r>
              <a:rPr lang="ko-KR" altLang="en-US" sz="14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비추천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추천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/</a:t>
            </a:r>
            <a:r>
              <a:rPr lang="ko-KR" altLang="en-US" sz="14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비추천은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계정 당 한번씩만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1206001"/>
            <a:ext cx="4384841" cy="408956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67" y="1202362"/>
            <a:ext cx="4569447" cy="37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0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556425" y="1336776"/>
            <a:ext cx="943583" cy="1515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입력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수정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endParaRPr lang="ko-KR" altLang="en-US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2836664" y="5453465"/>
            <a:ext cx="4542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입력 내용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14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별점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제목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내용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여행 날짜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달력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여행자 유형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 첨부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473" y="1247760"/>
            <a:ext cx="4135218" cy="420570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46" y="1488332"/>
            <a:ext cx="4815454" cy="273253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7554472" y="5453465"/>
            <a:ext cx="4542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수정 내용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14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별점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제목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내용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여행 날짜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달력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여행자 유형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 첨부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75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2983996" y="5156778"/>
            <a:ext cx="443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자신이 작성한 리뷰는 수정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삭제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삭제 버튼 클릭 시 확인 창 출력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556425" y="1336776"/>
            <a:ext cx="943583" cy="151556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삭제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6" y="1244523"/>
            <a:ext cx="4334647" cy="352498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87" y="1336775"/>
            <a:ext cx="4764357" cy="366682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653882" y="1336776"/>
            <a:ext cx="2245765" cy="846258"/>
          </a:xfrm>
          <a:prstGeom prst="rect">
            <a:avLst/>
          </a:prstGeom>
          <a:noFill/>
          <a:ln w="76200">
            <a:solidFill>
              <a:srgbClr val="F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807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780161" y="1611711"/>
            <a:ext cx="700392" cy="21408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1. 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강제 탈퇴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45" y="1030346"/>
            <a:ext cx="6155929" cy="56377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573415" y="2118400"/>
            <a:ext cx="585216" cy="390714"/>
          </a:xfrm>
          <a:prstGeom prst="rect">
            <a:avLst/>
          </a:prstGeom>
          <a:noFill/>
          <a:ln w="76200">
            <a:solidFill>
              <a:srgbClr val="F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20772" y="1033227"/>
            <a:ext cx="2750459" cy="792564"/>
          </a:xfrm>
          <a:prstGeom prst="rect">
            <a:avLst/>
          </a:prstGeom>
          <a:noFill/>
          <a:ln w="76200">
            <a:solidFill>
              <a:srgbClr val="F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99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780161" y="1611711"/>
            <a:ext cx="700392" cy="21408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1. 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검색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29" y="1030345"/>
            <a:ext cx="8662829" cy="551325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00800" y="3127898"/>
            <a:ext cx="2289658" cy="390714"/>
          </a:xfrm>
          <a:prstGeom prst="rect">
            <a:avLst/>
          </a:prstGeom>
          <a:noFill/>
          <a:ln w="76200">
            <a:solidFill>
              <a:srgbClr val="F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48499" y="3518612"/>
            <a:ext cx="752455" cy="3024992"/>
          </a:xfrm>
          <a:prstGeom prst="rect">
            <a:avLst/>
          </a:prstGeom>
          <a:noFill/>
          <a:ln w="76200">
            <a:solidFill>
              <a:srgbClr val="F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82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780161" y="1611711"/>
            <a:ext cx="700392" cy="21408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수정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2983996" y="5156778"/>
            <a:ext cx="443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명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분류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주소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상세 주소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연락처 수정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7505700" y="5156777"/>
            <a:ext cx="4438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 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 수정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5896" y="1247760"/>
            <a:ext cx="4387164" cy="373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05700" y="1228584"/>
            <a:ext cx="4438398" cy="3780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7447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5.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핵심기능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0DDDE4-C763-4E9E-BA87-2D4476B53CA2}"/>
              </a:ext>
            </a:extLst>
          </p:cNvPr>
          <p:cNvSpPr/>
          <p:nvPr/>
        </p:nvSpPr>
        <p:spPr>
          <a:xfrm>
            <a:off x="1780161" y="1611711"/>
            <a:ext cx="700392" cy="21408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일반유저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관리자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8CD1C-30DB-4FD7-80BD-E2D9ED5B4C05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B2E6BB8-239A-4C86-9CB1-7E8B33CEDC89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36EAFD-4407-4F83-AF9F-F5FAE493DC06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62697C-DEED-4BE2-8A84-B1F3D082281C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0C67A6A-8810-40BF-AE31-1327055005E2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6836346-D21E-4C33-88E1-87DD3A9CE72A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7916EE-DF55-4E08-A03B-D4CE88D58853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리뷰 삭제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96" y="1250997"/>
            <a:ext cx="6241995" cy="532305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273491" y="1825791"/>
            <a:ext cx="680314" cy="493127"/>
          </a:xfrm>
          <a:prstGeom prst="rect">
            <a:avLst/>
          </a:prstGeom>
          <a:noFill/>
          <a:ln w="76200">
            <a:solidFill>
              <a:srgbClr val="FB81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83048D-855C-46E5-9D23-1A5C96F71D27}"/>
              </a:ext>
            </a:extLst>
          </p:cNvPr>
          <p:cNvSpPr/>
          <p:nvPr/>
        </p:nvSpPr>
        <p:spPr>
          <a:xfrm>
            <a:off x="9334195" y="1703022"/>
            <a:ext cx="2633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리뷰와 상관없는 광고성 글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욕설</a:t>
            </a:r>
            <a:r>
              <a:rPr lang="en-US" altLang="ko-KR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비방 글은 관리자 판단에 따라 강제 삭제 가능</a:t>
            </a:r>
            <a:endParaRPr lang="en-US" altLang="ko-KR" sz="14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511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6.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개발후기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16E766-1E9E-4EF6-893B-D4DD13694994}"/>
              </a:ext>
            </a:extLst>
          </p:cNvPr>
          <p:cNvSpPr/>
          <p:nvPr/>
        </p:nvSpPr>
        <p:spPr>
          <a:xfrm>
            <a:off x="2944021" y="568680"/>
            <a:ext cx="22156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err="1">
                <a:solidFill>
                  <a:srgbClr val="315787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3600" dirty="0" err="1">
                <a:solidFill>
                  <a:srgbClr val="FB811B"/>
                </a:solidFill>
                <a:latin typeface="Berlin Sans FB" panose="020E0602020502020306" pitchFamily="34" charset="0"/>
              </a:rPr>
              <a:t>Mate</a:t>
            </a:r>
            <a:endParaRPr lang="ko-KR" altLang="en-US" sz="3600" dirty="0">
              <a:solidFill>
                <a:srgbClr val="FB811B"/>
              </a:solidFill>
              <a:latin typeface="Berlin Sans FB" panose="020E0602020502020306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173163-A972-4045-ACC6-CF1CA0C43016}"/>
              </a:ext>
            </a:extLst>
          </p:cNvPr>
          <p:cNvSpPr/>
          <p:nvPr/>
        </p:nvSpPr>
        <p:spPr>
          <a:xfrm>
            <a:off x="2825543" y="2248770"/>
            <a:ext cx="1751322" cy="3554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CB5187-1DBE-4EBF-B10C-561B07503725}"/>
              </a:ext>
            </a:extLst>
          </p:cNvPr>
          <p:cNvSpPr/>
          <p:nvPr/>
        </p:nvSpPr>
        <p:spPr>
          <a:xfrm>
            <a:off x="4675227" y="2244304"/>
            <a:ext cx="1751322" cy="3554481"/>
          </a:xfrm>
          <a:prstGeom prst="rect">
            <a:avLst/>
          </a:prstGeom>
          <a:solidFill>
            <a:srgbClr val="FFDC7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E800D2-19C2-4384-8500-28E7FB438140}"/>
              </a:ext>
            </a:extLst>
          </p:cNvPr>
          <p:cNvSpPr/>
          <p:nvPr/>
        </p:nvSpPr>
        <p:spPr>
          <a:xfrm>
            <a:off x="6524911" y="2248770"/>
            <a:ext cx="1751322" cy="3554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EE6EF6-12FC-4C91-9D0A-3644A3F1DC89}"/>
              </a:ext>
            </a:extLst>
          </p:cNvPr>
          <p:cNvSpPr/>
          <p:nvPr/>
        </p:nvSpPr>
        <p:spPr>
          <a:xfrm>
            <a:off x="8374594" y="2244305"/>
            <a:ext cx="1751322" cy="3554480"/>
          </a:xfrm>
          <a:prstGeom prst="rect">
            <a:avLst/>
          </a:prstGeom>
          <a:solidFill>
            <a:srgbClr val="FFDC7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CC24B6-8D38-4B84-938E-676F6388F8F2}"/>
              </a:ext>
            </a:extLst>
          </p:cNvPr>
          <p:cNvSpPr/>
          <p:nvPr/>
        </p:nvSpPr>
        <p:spPr>
          <a:xfrm>
            <a:off x="10224277" y="2248770"/>
            <a:ext cx="1751322" cy="3554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3BB75-2D8B-4E5F-8C39-2BB662D542A1}"/>
              </a:ext>
            </a:extLst>
          </p:cNvPr>
          <p:cNvSpPr txBox="1"/>
          <p:nvPr/>
        </p:nvSpPr>
        <p:spPr>
          <a:xfrm>
            <a:off x="2825543" y="1787104"/>
            <a:ext cx="175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이성훈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5AE790-5D64-4D15-9884-F0D400C66D15}"/>
              </a:ext>
            </a:extLst>
          </p:cNvPr>
          <p:cNvSpPr txBox="1"/>
          <p:nvPr/>
        </p:nvSpPr>
        <p:spPr>
          <a:xfrm>
            <a:off x="6426549" y="1787104"/>
            <a:ext cx="175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김경민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1E2D6-F926-45C6-8339-9119C7EB8EAA}"/>
              </a:ext>
            </a:extLst>
          </p:cNvPr>
          <p:cNvSpPr txBox="1"/>
          <p:nvPr/>
        </p:nvSpPr>
        <p:spPr>
          <a:xfrm>
            <a:off x="10155441" y="1787104"/>
            <a:ext cx="175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주경식</a:t>
            </a:r>
            <a:endParaRPr lang="ko-KR" altLang="en-US" sz="28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9AD73B-7E22-4354-9891-7F9E01B458A1}"/>
              </a:ext>
            </a:extLst>
          </p:cNvPr>
          <p:cNvSpPr txBox="1"/>
          <p:nvPr/>
        </p:nvSpPr>
        <p:spPr>
          <a:xfrm>
            <a:off x="4593251" y="1795110"/>
            <a:ext cx="175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곽한나</a:t>
            </a:r>
            <a:endParaRPr lang="ko-KR" altLang="en-US" sz="2800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7CBB0-F344-4F78-B69F-66B60D6F9313}"/>
              </a:ext>
            </a:extLst>
          </p:cNvPr>
          <p:cNvSpPr txBox="1"/>
          <p:nvPr/>
        </p:nvSpPr>
        <p:spPr>
          <a:xfrm>
            <a:off x="8292617" y="1795110"/>
            <a:ext cx="175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조현우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612B6008-E1AA-4FB7-91E5-360F91187353}"/>
              </a:ext>
            </a:extLst>
          </p:cNvPr>
          <p:cNvSpPr txBox="1"/>
          <p:nvPr/>
        </p:nvSpPr>
        <p:spPr>
          <a:xfrm>
            <a:off x="4717990" y="2373586"/>
            <a:ext cx="16482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6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</a:lstStyle>
          <a:p>
            <a:r>
              <a:rPr lang="ko-KR" altLang="en-US" dirty="0"/>
              <a:t>이번 프로젝트를 진행하면서 서로의 지식을 공유하기도 하고</a:t>
            </a:r>
            <a:r>
              <a:rPr lang="en-US" altLang="ko-KR" dirty="0"/>
              <a:t>, </a:t>
            </a:r>
            <a:r>
              <a:rPr lang="ko-KR" altLang="en-US" dirty="0"/>
              <a:t>서로의 코드를 보면서 생각하지 못했던 로직이나 알고리즘을 발견할 수 있었습니다</a:t>
            </a:r>
            <a:r>
              <a:rPr lang="en-US" altLang="ko-KR" dirty="0"/>
              <a:t>. </a:t>
            </a:r>
            <a:r>
              <a:rPr lang="ko-KR" altLang="en-US" dirty="0"/>
              <a:t>덕분에 실력이 많이 향상된 것 같습니다</a:t>
            </a:r>
            <a:r>
              <a:rPr lang="en-US" altLang="ko-KR" dirty="0"/>
              <a:t>. </a:t>
            </a:r>
            <a:r>
              <a:rPr lang="ko-KR" altLang="en-US" dirty="0"/>
              <a:t>함께 </a:t>
            </a:r>
            <a:r>
              <a:rPr lang="ko-KR" altLang="en-US" dirty="0" err="1"/>
              <a:t>해주신</a:t>
            </a:r>
            <a:r>
              <a:rPr lang="ko-KR" altLang="en-US" dirty="0"/>
              <a:t> 팀원분들께 감사드립니다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0BBD78A8-8828-46E8-9A1B-7B76B762E208}"/>
              </a:ext>
            </a:extLst>
          </p:cNvPr>
          <p:cNvSpPr txBox="1"/>
          <p:nvPr/>
        </p:nvSpPr>
        <p:spPr>
          <a:xfrm>
            <a:off x="6542497" y="2291256"/>
            <a:ext cx="17161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4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</a:lstStyle>
          <a:p>
            <a:r>
              <a:rPr lang="en-US" altLang="ko-KR" dirty="0"/>
              <a:t>2</a:t>
            </a:r>
            <a:r>
              <a:rPr lang="ko-KR" altLang="en-US" dirty="0"/>
              <a:t>차 프로젝트에서는 데이터 분야를 담당하고 싶었는데 기회를 주신 팀원들께 감사드립니다</a:t>
            </a:r>
            <a:r>
              <a:rPr lang="en-US" altLang="ko-KR" dirty="0"/>
              <a:t>. DB</a:t>
            </a:r>
            <a:r>
              <a:rPr lang="ko-KR" altLang="en-US" dirty="0" err="1"/>
              <a:t>크롤링리</a:t>
            </a:r>
            <a:r>
              <a:rPr lang="ko-KR" altLang="en-US" dirty="0"/>
              <a:t> 예상보다 오래 걸려 마음이 무거웠는데 능력 있는 팀원들 덕분에 잘 이겨낼 수 있었습니다</a:t>
            </a:r>
            <a:r>
              <a:rPr lang="en-US" altLang="ko-KR" dirty="0"/>
              <a:t>. </a:t>
            </a:r>
            <a:r>
              <a:rPr lang="ko-KR" altLang="en-US" dirty="0"/>
              <a:t>다양한 예외 상황을 겪으며 많이 배울 수 있는 기회였고</a:t>
            </a:r>
            <a:r>
              <a:rPr lang="en-US" altLang="ko-KR" dirty="0"/>
              <a:t>,</a:t>
            </a:r>
            <a:r>
              <a:rPr lang="ko-KR" altLang="en-US" dirty="0"/>
              <a:t> 앞으로도 알 수 없는 오류를 헤쳐 나가며 발전하겠습니다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5447C392-0080-437C-9F8B-051AC8485E39}"/>
              </a:ext>
            </a:extLst>
          </p:cNvPr>
          <p:cNvSpPr txBox="1"/>
          <p:nvPr/>
        </p:nvSpPr>
        <p:spPr>
          <a:xfrm>
            <a:off x="8426150" y="2274976"/>
            <a:ext cx="16482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400" dirty="0">
                <a:solidFill>
                  <a:srgbClr val="315787"/>
                </a:solidFill>
              </a:rPr>
              <a:t>1</a:t>
            </a:r>
            <a:r>
              <a:rPr lang="ko-KR" altLang="en-US" sz="1400" dirty="0">
                <a:solidFill>
                  <a:srgbClr val="315787"/>
                </a:solidFill>
              </a:rPr>
              <a:t>차 프로젝트에 비해 실력이 늘어 다행히 맡은 부분을 어느정도 완성할 수 있었습니다</a:t>
            </a:r>
            <a:r>
              <a:rPr lang="en-US" altLang="ko-KR" sz="1400" dirty="0">
                <a:solidFill>
                  <a:srgbClr val="315787"/>
                </a:solidFill>
              </a:rPr>
              <a:t>. </a:t>
            </a:r>
            <a:r>
              <a:rPr lang="ko-KR" altLang="en-US" sz="1400" dirty="0">
                <a:solidFill>
                  <a:srgbClr val="315787"/>
                </a:solidFill>
              </a:rPr>
              <a:t>특히</a:t>
            </a:r>
            <a:r>
              <a:rPr lang="en-US" altLang="ko-KR" sz="1400" dirty="0">
                <a:solidFill>
                  <a:srgbClr val="315787"/>
                </a:solidFill>
              </a:rPr>
              <a:t>, </a:t>
            </a:r>
            <a:r>
              <a:rPr lang="ko-KR" altLang="en-US" sz="1400" dirty="0" err="1">
                <a:solidFill>
                  <a:srgbClr val="315787"/>
                </a:solidFill>
              </a:rPr>
              <a:t>별점</a:t>
            </a:r>
            <a:r>
              <a:rPr lang="ko-KR" altLang="en-US" sz="1400" dirty="0">
                <a:solidFill>
                  <a:srgbClr val="315787"/>
                </a:solidFill>
              </a:rPr>
              <a:t> 주기 기능</a:t>
            </a:r>
            <a:r>
              <a:rPr lang="en-US" altLang="ko-KR" sz="1400" dirty="0">
                <a:solidFill>
                  <a:srgbClr val="315787"/>
                </a:solidFill>
              </a:rPr>
              <a:t>, </a:t>
            </a:r>
            <a:r>
              <a:rPr lang="ko-KR" altLang="en-US" sz="1400" dirty="0">
                <a:solidFill>
                  <a:srgbClr val="315787"/>
                </a:solidFill>
              </a:rPr>
              <a:t>추천</a:t>
            </a:r>
            <a:r>
              <a:rPr lang="en-US" altLang="ko-KR" sz="1400" dirty="0">
                <a:solidFill>
                  <a:srgbClr val="315787"/>
                </a:solidFill>
              </a:rPr>
              <a:t>/</a:t>
            </a:r>
            <a:r>
              <a:rPr lang="ko-KR" altLang="en-US" sz="1400" dirty="0">
                <a:solidFill>
                  <a:srgbClr val="315787"/>
                </a:solidFill>
              </a:rPr>
              <a:t>비추 기능</a:t>
            </a:r>
            <a:r>
              <a:rPr lang="en-US" altLang="ko-KR" sz="1400" dirty="0">
                <a:solidFill>
                  <a:srgbClr val="315787"/>
                </a:solidFill>
              </a:rPr>
              <a:t>, </a:t>
            </a:r>
            <a:r>
              <a:rPr lang="ko-KR" altLang="en-US" sz="1400" dirty="0" err="1">
                <a:solidFill>
                  <a:srgbClr val="315787"/>
                </a:solidFill>
              </a:rPr>
              <a:t>더보기</a:t>
            </a:r>
            <a:r>
              <a:rPr lang="ko-KR" altLang="en-US" sz="1400" dirty="0">
                <a:solidFill>
                  <a:srgbClr val="315787"/>
                </a:solidFill>
              </a:rPr>
              <a:t> 기능을 구현할 수 있어 다행이라고 생각합니다</a:t>
            </a:r>
            <a:r>
              <a:rPr lang="en-US" altLang="ko-KR" sz="1400" dirty="0">
                <a:solidFill>
                  <a:srgbClr val="315787"/>
                </a:solidFill>
              </a:rPr>
              <a:t>. </a:t>
            </a:r>
            <a:r>
              <a:rPr lang="ko-KR" altLang="en-US" sz="1400" dirty="0">
                <a:solidFill>
                  <a:srgbClr val="315787"/>
                </a:solidFill>
              </a:rPr>
              <a:t>기능들을 구현하면서 </a:t>
            </a:r>
            <a:r>
              <a:rPr lang="ko-KR" altLang="en-US" sz="1400" dirty="0" err="1">
                <a:solidFill>
                  <a:srgbClr val="315787"/>
                </a:solidFill>
              </a:rPr>
              <a:t>로직을</a:t>
            </a:r>
            <a:r>
              <a:rPr lang="ko-KR" altLang="en-US" sz="1400" dirty="0">
                <a:solidFill>
                  <a:srgbClr val="315787"/>
                </a:solidFill>
              </a:rPr>
              <a:t> 어떻게 </a:t>
            </a:r>
            <a:r>
              <a:rPr lang="ko-KR" altLang="en-US" sz="1400" dirty="0" err="1">
                <a:solidFill>
                  <a:srgbClr val="315787"/>
                </a:solidFill>
              </a:rPr>
              <a:t>짜야할지</a:t>
            </a:r>
            <a:r>
              <a:rPr lang="ko-KR" altLang="en-US" sz="1400" dirty="0">
                <a:solidFill>
                  <a:srgbClr val="315787"/>
                </a:solidFill>
              </a:rPr>
              <a:t> 많이 정리가 되었습니다</a:t>
            </a:r>
            <a:r>
              <a:rPr lang="en-US" altLang="ko-KR" sz="1400" dirty="0">
                <a:solidFill>
                  <a:srgbClr val="315787"/>
                </a:solidFill>
              </a:rPr>
              <a:t>.</a:t>
            </a:r>
          </a:p>
          <a:p>
            <a:pPr algn="just"/>
            <a:r>
              <a:rPr lang="ko-KR" altLang="en-US" sz="1400" dirty="0">
                <a:solidFill>
                  <a:srgbClr val="315787"/>
                </a:solidFill>
              </a:rPr>
              <a:t>이후로도 더 공부하여 실력 있는 개발자가 되고 싶습니다</a:t>
            </a:r>
            <a:r>
              <a:rPr lang="en-US" altLang="ko-KR" sz="1400" dirty="0">
                <a:solidFill>
                  <a:srgbClr val="315787"/>
                </a:solidFill>
              </a:rPr>
              <a:t>.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2EB6D3DA-CCF2-410F-B888-9E8512FEC1FB}"/>
              </a:ext>
            </a:extLst>
          </p:cNvPr>
          <p:cNvSpPr txBox="1"/>
          <p:nvPr/>
        </p:nvSpPr>
        <p:spPr>
          <a:xfrm>
            <a:off x="10275833" y="2291256"/>
            <a:ext cx="16482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6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</a:lstStyle>
          <a:p>
            <a:r>
              <a:rPr lang="ko-KR" altLang="en-US"/>
              <a:t>프로젝트 </a:t>
            </a:r>
            <a:r>
              <a:rPr lang="ko-KR" altLang="en-US" dirty="0"/>
              <a:t>하면서 밤늦게까지 듀오로 뛰던 </a:t>
            </a:r>
            <a:r>
              <a:rPr lang="ko-KR" altLang="en-US" dirty="0" err="1"/>
              <a:t>한나님이랑</a:t>
            </a:r>
            <a:r>
              <a:rPr lang="ko-KR" altLang="en-US" dirty="0"/>
              <a:t> </a:t>
            </a:r>
            <a:r>
              <a:rPr lang="ko-KR" altLang="en-US" dirty="0" err="1"/>
              <a:t>현우님덕에</a:t>
            </a:r>
            <a:r>
              <a:rPr lang="ko-KR" altLang="en-US" dirty="0"/>
              <a:t> 더 오래 남아서 열심히 개발공부를 </a:t>
            </a:r>
            <a:r>
              <a:rPr lang="ko-KR" altLang="en-US" dirty="0" err="1"/>
              <a:t>할수</a:t>
            </a:r>
            <a:r>
              <a:rPr lang="ko-KR" altLang="en-US" dirty="0"/>
              <a:t> 있었던 것 같습니다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이번에 개발하면서 많이 도움주신 우리 </a:t>
            </a:r>
            <a:r>
              <a:rPr lang="ko-KR" altLang="en-US" dirty="0" err="1"/>
              <a:t>팀원분들께</a:t>
            </a:r>
            <a:r>
              <a:rPr lang="ko-KR" altLang="en-US" dirty="0"/>
              <a:t> </a:t>
            </a:r>
            <a:r>
              <a:rPr lang="ko-KR" altLang="en-US" dirty="0" err="1"/>
              <a:t>넘나넘나</a:t>
            </a:r>
            <a:r>
              <a:rPr lang="ko-KR" altLang="en-US" dirty="0"/>
              <a:t> 감사하다는 말씀 드립니다 </a:t>
            </a:r>
            <a:r>
              <a:rPr lang="en-US" altLang="ko-KR" dirty="0"/>
              <a:t>:)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612B6008-E1AA-4FB7-91E5-360F91187353}"/>
              </a:ext>
            </a:extLst>
          </p:cNvPr>
          <p:cNvSpPr txBox="1"/>
          <p:nvPr/>
        </p:nvSpPr>
        <p:spPr>
          <a:xfrm>
            <a:off x="2868306" y="2304555"/>
            <a:ext cx="164821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40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차보다 프로젝트 시간이 주어진 시간이 많아서 좋았어요</a:t>
            </a:r>
            <a:r>
              <a:rPr lang="en-US" altLang="ko-KR" dirty="0"/>
              <a:t>. </a:t>
            </a:r>
            <a:r>
              <a:rPr lang="ko-KR" altLang="en-US" dirty="0"/>
              <a:t>시각적으로나 기능적으로 완성도를 높이는데 신경을 많이 썼더니 뜻하지 않게 </a:t>
            </a:r>
            <a:r>
              <a:rPr lang="en-US" altLang="ko-KR" dirty="0"/>
              <a:t>front-end </a:t>
            </a:r>
            <a:r>
              <a:rPr lang="ko-KR" altLang="en-US" dirty="0"/>
              <a:t>실력이 늘었습니다</a:t>
            </a:r>
            <a:r>
              <a:rPr lang="en-US" altLang="ko-KR" dirty="0"/>
              <a:t>. </a:t>
            </a:r>
            <a:r>
              <a:rPr lang="ko-KR" altLang="en-US" dirty="0"/>
              <a:t>스프링과 부트스트랩 감동입니다</a:t>
            </a:r>
            <a:r>
              <a:rPr lang="en-US" altLang="ko-KR" dirty="0"/>
              <a:t>. </a:t>
            </a:r>
            <a:r>
              <a:rPr lang="ko-KR" altLang="en-US" dirty="0"/>
              <a:t>평일에 늦게까지 남고 주말에도 나와 맡은 일에 최선을 다하고 성과를 내주신 팀원들 수고 많았어요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9411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ACF9B0A-7ABF-472D-AB61-41A6A25F532B}"/>
              </a:ext>
            </a:extLst>
          </p:cNvPr>
          <p:cNvGrpSpPr/>
          <p:nvPr/>
        </p:nvGrpSpPr>
        <p:grpSpPr>
          <a:xfrm>
            <a:off x="9681029" y="0"/>
            <a:ext cx="2510971" cy="6858000"/>
            <a:chOff x="9681029" y="0"/>
            <a:chExt cx="2510971" cy="6858000"/>
          </a:xfrm>
          <a:solidFill>
            <a:srgbClr val="2080B9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B083DBB-327F-4632-AA26-8A2785FDC9DF}"/>
                </a:ext>
              </a:extLst>
            </p:cNvPr>
            <p:cNvSpPr/>
            <p:nvPr/>
          </p:nvSpPr>
          <p:spPr>
            <a:xfrm>
              <a:off x="9681029" y="0"/>
              <a:ext cx="251097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E19DAB-2FB5-4259-8AB2-9C89C7CE48D9}"/>
                </a:ext>
              </a:extLst>
            </p:cNvPr>
            <p:cNvSpPr txBox="1"/>
            <p:nvPr/>
          </p:nvSpPr>
          <p:spPr>
            <a:xfrm rot="5400000">
              <a:off x="9217225" y="3105835"/>
              <a:ext cx="2801257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r">
                <a:defRPr sz="8800">
                  <a:solidFill>
                    <a:srgbClr val="E74D15"/>
                  </a:solidFill>
                  <a:latin typeface="Berlin Sans FB" panose="020E0602020502020306" pitchFamily="34" charset="0"/>
                </a:defRPr>
              </a:lvl1pPr>
            </a:lstStyle>
            <a:p>
              <a:pPr algn="ctr"/>
              <a:r>
                <a:rPr lang="en-US" altLang="ko-KR" sz="3600" dirty="0" err="1">
                  <a:solidFill>
                    <a:srgbClr val="FDEBB7"/>
                  </a:solidFill>
                </a:rPr>
                <a:t>SeoulMate</a:t>
              </a:r>
              <a:endParaRPr lang="ko-KR" altLang="en-US" sz="3600" dirty="0">
                <a:solidFill>
                  <a:srgbClr val="FDEBB7"/>
                </a:solidFill>
              </a:endParaRPr>
            </a:p>
          </p:txBody>
        </p:sp>
      </p:grpSp>
      <p:pic>
        <p:nvPicPr>
          <p:cNvPr id="10" name="그림 9" descr="실외, 물, 도시, 대형이(가) 표시된 사진&#10;&#10;자동 생성된 설명">
            <a:extLst>
              <a:ext uri="{FF2B5EF4-FFF2-40B4-BE49-F238E27FC236}">
                <a16:creationId xmlns:a16="http://schemas.microsoft.com/office/drawing/2014/main" id="{4042BB07-F4A7-441F-83AF-571D0E8AC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8" r="37934"/>
          <a:stretch/>
        </p:blipFill>
        <p:spPr>
          <a:xfrm>
            <a:off x="5324912" y="0"/>
            <a:ext cx="5025606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6EE8C8C-15DC-4E6B-8BAE-531247C4E16B}"/>
              </a:ext>
            </a:extLst>
          </p:cNvPr>
          <p:cNvSpPr/>
          <p:nvPr/>
        </p:nvSpPr>
        <p:spPr>
          <a:xfrm>
            <a:off x="1053958" y="1039585"/>
            <a:ext cx="4940442" cy="4778830"/>
          </a:xfrm>
          <a:prstGeom prst="rect">
            <a:avLst/>
          </a:prstGeom>
          <a:solidFill>
            <a:srgbClr val="FDE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36ABF6-74FE-44F2-9FE3-0FBFF9DE0EAF}"/>
              </a:ext>
            </a:extLst>
          </p:cNvPr>
          <p:cNvSpPr txBox="1"/>
          <p:nvPr/>
        </p:nvSpPr>
        <p:spPr>
          <a:xfrm>
            <a:off x="1081374" y="1822795"/>
            <a:ext cx="47316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l"/>
            <a:r>
              <a:rPr lang="en-US" altLang="ko-KR" dirty="0" err="1">
                <a:solidFill>
                  <a:srgbClr val="2080B9"/>
                </a:solidFill>
              </a:rPr>
              <a:t>QnA</a:t>
            </a:r>
            <a:endParaRPr lang="ko-KR" altLang="en-US" dirty="0">
              <a:solidFill>
                <a:srgbClr val="FB81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070B9-AD6D-4D9E-A0B0-872E632BCD97}"/>
              </a:ext>
            </a:extLst>
          </p:cNvPr>
          <p:cNvSpPr txBox="1"/>
          <p:nvPr/>
        </p:nvSpPr>
        <p:spPr>
          <a:xfrm>
            <a:off x="1117145" y="3167390"/>
            <a:ext cx="1576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l"/>
            <a:r>
              <a:rPr lang="en-US" altLang="ko-KR" sz="2800" dirty="0" err="1">
                <a:solidFill>
                  <a:srgbClr val="2080B9"/>
                </a:solidFill>
              </a:rPr>
              <a:t>Seoul</a:t>
            </a:r>
            <a:r>
              <a:rPr lang="en-US" altLang="ko-KR" sz="2800" dirty="0" err="1">
                <a:solidFill>
                  <a:srgbClr val="FB811B"/>
                </a:solidFill>
              </a:rPr>
              <a:t>Go</a:t>
            </a:r>
            <a:endParaRPr lang="ko-KR" altLang="en-US" sz="2800" dirty="0">
              <a:solidFill>
                <a:srgbClr val="FB81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40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주제소개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1E3E46-B825-4738-ABD4-F4D9F8D4DBB3}"/>
              </a:ext>
            </a:extLst>
          </p:cNvPr>
          <p:cNvSpPr/>
          <p:nvPr/>
        </p:nvSpPr>
        <p:spPr>
          <a:xfrm>
            <a:off x="1439693" y="1646476"/>
            <a:ext cx="1060315" cy="16287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14F53DD-B0B8-4B0F-B5A5-CFE6C22AB256}"/>
              </a:ext>
            </a:extLst>
          </p:cNvPr>
          <p:cNvGrpSpPr/>
          <p:nvPr/>
        </p:nvGrpSpPr>
        <p:grpSpPr>
          <a:xfrm>
            <a:off x="3130592" y="907488"/>
            <a:ext cx="2620517" cy="4842125"/>
            <a:chOff x="3130592" y="907488"/>
            <a:chExt cx="2620517" cy="484212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557FE56-0E39-4ADE-AC52-85E21D604315}"/>
                </a:ext>
              </a:extLst>
            </p:cNvPr>
            <p:cNvGrpSpPr/>
            <p:nvPr/>
          </p:nvGrpSpPr>
          <p:grpSpPr>
            <a:xfrm>
              <a:off x="3130592" y="907488"/>
              <a:ext cx="2620517" cy="4842125"/>
              <a:chOff x="3079738" y="1758388"/>
              <a:chExt cx="2620517" cy="484212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C4B39D0-CCBB-4BB0-8190-703B656308A1}"/>
                  </a:ext>
                </a:extLst>
              </p:cNvPr>
              <p:cNvSpPr/>
              <p:nvPr/>
            </p:nvSpPr>
            <p:spPr>
              <a:xfrm>
                <a:off x="3079738" y="2695374"/>
                <a:ext cx="2620517" cy="3905139"/>
              </a:xfrm>
              <a:prstGeom prst="rect">
                <a:avLst/>
              </a:prstGeom>
              <a:solidFill>
                <a:srgbClr val="FFDC74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DC87F9AB-898F-4520-93BD-8F72913368F3}"/>
                  </a:ext>
                </a:extLst>
              </p:cNvPr>
              <p:cNvSpPr/>
              <p:nvPr/>
            </p:nvSpPr>
            <p:spPr>
              <a:xfrm>
                <a:off x="3461106" y="1758388"/>
                <a:ext cx="1857780" cy="18577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B81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3600" dirty="0">
                  <a:solidFill>
                    <a:srgbClr val="FF6000"/>
                  </a:solidFill>
                  <a:latin typeface="Berlin Sans FB" panose="020E0602020502020306" pitchFamily="34" charset="0"/>
                </a:endParaRP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31D7AC-1813-4AE1-8009-AC4882898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9630" b="58704" l="16146" r="33750">
                          <a14:foregroundMark x1="17552" y1="41852" x2="17552" y2="41852"/>
                          <a14:foregroundMark x1="18438" y1="47500" x2="18438" y2="47500"/>
                          <a14:foregroundMark x1="22813" y1="51944" x2="22813" y2="51944"/>
                          <a14:foregroundMark x1="22552" y1="46019" x2="22552" y2="46019"/>
                          <a14:foregroundMark x1="21354" y1="45926" x2="21354" y2="45926"/>
                          <a14:foregroundMark x1="23125" y1="44074" x2="23125" y2="44074"/>
                          <a14:foregroundMark x1="24010" y1="46019" x2="24010" y2="46019"/>
                          <a14:foregroundMark x1="24010" y1="46481" x2="23854" y2="47500"/>
                          <a14:foregroundMark x1="23854" y1="48704" x2="23802" y2="49259"/>
                          <a14:foregroundMark x1="17188" y1="57593" x2="17188" y2="57593"/>
                          <a14:foregroundMark x1="17604" y1="58704" x2="17604" y2="58704"/>
                          <a14:foregroundMark x1="28021" y1="30556" x2="28021" y2="30556"/>
                          <a14:foregroundMark x1="29479" y1="29722" x2="29479" y2="29722"/>
                          <a14:foregroundMark x1="33125" y1="34815" x2="33125" y2="34815"/>
                          <a14:foregroundMark x1="33802" y1="36296" x2="33802" y2="36296"/>
                          <a14:foregroundMark x1="28281" y1="45185" x2="28281" y2="45185"/>
                          <a14:foregroundMark x1="25521" y1="43519" x2="28646" y2="50000"/>
                          <a14:foregroundMark x1="28646" y1="50000" x2="30208" y2="56574"/>
                          <a14:foregroundMark x1="30208" y1="56574" x2="28385" y2="56852"/>
                          <a14:foregroundMark x1="30365" y1="42870" x2="30885" y2="58056"/>
                          <a14:foregroundMark x1="30885" y1="58056" x2="30260" y2="55833"/>
                          <a14:foregroundMark x1="30000" y1="43148" x2="21354" y2="43241"/>
                          <a14:foregroundMark x1="21354" y1="43241" x2="25781" y2="42963"/>
                          <a14:foregroundMark x1="25781" y1="42963" x2="21719" y2="43981"/>
                          <a14:foregroundMark x1="21719" y1="43981" x2="26198" y2="42963"/>
                          <a14:foregroundMark x1="26198" y1="42963" x2="21563" y2="44074"/>
                          <a14:foregroundMark x1="21563" y1="44074" x2="23698" y2="44537"/>
                          <a14:foregroundMark x1="22031" y1="45000" x2="26042" y2="46667"/>
                          <a14:foregroundMark x1="26042" y1="46667" x2="21094" y2="49074"/>
                          <a14:foregroundMark x1="21094" y1="49074" x2="25156" y2="48148"/>
                          <a14:foregroundMark x1="25156" y1="48148" x2="21354" y2="50370"/>
                          <a14:foregroundMark x1="21354" y1="50370" x2="27292" y2="49167"/>
                          <a14:foregroundMark x1="27292" y1="49167" x2="23177" y2="51852"/>
                          <a14:foregroundMark x1="23177" y1="51852" x2="27552" y2="51389"/>
                          <a14:foregroundMark x1="27552" y1="51389" x2="22813" y2="52315"/>
                          <a14:foregroundMark x1="22813" y1="52315" x2="27760" y2="51296"/>
                          <a14:foregroundMark x1="27760" y1="51296" x2="23750" y2="51389"/>
                          <a14:foregroundMark x1="23750" y1="51389" x2="24167" y2="51667"/>
                          <a14:foregroundMark x1="28594" y1="44907" x2="29427" y2="49074"/>
                          <a14:foregroundMark x1="20729" y1="45463" x2="16916" y2="44385"/>
                          <a14:foregroundMark x1="17385" y1="43634" x2="21094" y2="42037"/>
                          <a14:foregroundMark x1="21094" y1="42037" x2="20938" y2="42315"/>
                          <a14:foregroundMark x1="16875" y1="44444" x2="16875" y2="44444"/>
                          <a14:foregroundMark x1="16875" y1="44444" x2="16875" y2="44444"/>
                          <a14:foregroundMark x1="16927" y1="44167" x2="16927" y2="44537"/>
                          <a14:backgroundMark x1="16719" y1="43519" x2="16667" y2="44630"/>
                          <a14:backgroundMark x1="16458" y1="43611" x2="16094" y2="44074"/>
                          <a14:backgroundMark x1="16719" y1="43519" x2="16771" y2="44630"/>
                          <a14:backgroundMark x1="16458" y1="43426" x2="16615" y2="44815"/>
                        </a14:backgroundRemoval>
                      </a14:imgEffect>
                    </a14:imgLayer>
                  </a14:imgProps>
                </a:ext>
              </a:extLst>
            </a:blip>
            <a:srcRect l="16328" t="28055" r="65625" b="40417"/>
            <a:stretch/>
          </p:blipFill>
          <p:spPr>
            <a:xfrm>
              <a:off x="3797040" y="1156887"/>
              <a:ext cx="1302713" cy="1280155"/>
            </a:xfrm>
            <a:prstGeom prst="rect">
              <a:avLst/>
            </a:prstGeom>
          </p:spPr>
        </p:pic>
      </p:grpSp>
      <p:sp>
        <p:nvSpPr>
          <p:cNvPr id="25" name="TextBox 13">
            <a:extLst>
              <a:ext uri="{FF2B5EF4-FFF2-40B4-BE49-F238E27FC236}">
                <a16:creationId xmlns:a16="http://schemas.microsoft.com/office/drawing/2014/main" id="{02D0F37F-5192-4511-893E-1C5AC53AE446}"/>
              </a:ext>
            </a:extLst>
          </p:cNvPr>
          <p:cNvSpPr txBox="1"/>
          <p:nvPr/>
        </p:nvSpPr>
        <p:spPr>
          <a:xfrm>
            <a:off x="3132924" y="2912015"/>
            <a:ext cx="262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지도 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API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활용</a:t>
            </a:r>
            <a:endParaRPr lang="ko-KR" altLang="en-US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3A828EF-B6D2-478F-990F-EF74A881E4D1}"/>
              </a:ext>
            </a:extLst>
          </p:cNvPr>
          <p:cNvSpPr txBox="1"/>
          <p:nvPr/>
        </p:nvSpPr>
        <p:spPr>
          <a:xfrm>
            <a:off x="3130592" y="3508552"/>
            <a:ext cx="26205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315787"/>
                </a:solidFill>
              </a:rPr>
              <a:t>카카오 지도 </a:t>
            </a:r>
            <a:r>
              <a:rPr lang="en-US" altLang="ko-KR" sz="1600" dirty="0">
                <a:solidFill>
                  <a:srgbClr val="315787"/>
                </a:solidFill>
              </a:rPr>
              <a:t>API</a:t>
            </a:r>
            <a:r>
              <a:rPr lang="ko-KR" altLang="en-US" sz="1600" dirty="0">
                <a:solidFill>
                  <a:srgbClr val="315787"/>
                </a:solidFill>
              </a:rPr>
              <a:t>활용</a:t>
            </a:r>
            <a:endParaRPr lang="en-US" altLang="ko-KR" sz="1600" dirty="0">
              <a:solidFill>
                <a:srgbClr val="315787"/>
              </a:solidFill>
            </a:endParaRPr>
          </a:p>
          <a:p>
            <a:r>
              <a:rPr lang="en-US" altLang="ko-KR" sz="1600" dirty="0">
                <a:solidFill>
                  <a:srgbClr val="315787"/>
                </a:solidFill>
              </a:rPr>
              <a:t>: </a:t>
            </a:r>
            <a:r>
              <a:rPr lang="ko-KR" altLang="en-US" sz="1600" dirty="0">
                <a:solidFill>
                  <a:srgbClr val="315787"/>
                </a:solidFill>
              </a:rPr>
              <a:t>장소 상세보기</a:t>
            </a:r>
            <a:r>
              <a:rPr lang="en-US" altLang="ko-KR" sz="1600" dirty="0">
                <a:solidFill>
                  <a:srgbClr val="315787"/>
                </a:solidFill>
              </a:rPr>
              <a:t>,</a:t>
            </a:r>
          </a:p>
          <a:p>
            <a:r>
              <a:rPr lang="ko-KR" altLang="en-US" sz="1600" dirty="0" err="1">
                <a:solidFill>
                  <a:srgbClr val="315787"/>
                </a:solidFill>
              </a:rPr>
              <a:t>플래너</a:t>
            </a:r>
            <a:r>
              <a:rPr lang="ko-KR" altLang="en-US" sz="1600" dirty="0">
                <a:solidFill>
                  <a:srgbClr val="315787"/>
                </a:solidFill>
              </a:rPr>
              <a:t> 작성</a:t>
            </a:r>
            <a:endParaRPr lang="en-US" altLang="ko-KR" sz="1600" dirty="0">
              <a:solidFill>
                <a:srgbClr val="315787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AB67865-5D38-4E0F-85CC-0C73B91D38A1}"/>
              </a:ext>
            </a:extLst>
          </p:cNvPr>
          <p:cNvGrpSpPr/>
          <p:nvPr/>
        </p:nvGrpSpPr>
        <p:grpSpPr>
          <a:xfrm>
            <a:off x="6096000" y="907488"/>
            <a:ext cx="2620517" cy="4842124"/>
            <a:chOff x="6096000" y="907488"/>
            <a:chExt cx="2620517" cy="484212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A7F8AD6-B29B-41E9-9642-BCC09CC12D1D}"/>
                </a:ext>
              </a:extLst>
            </p:cNvPr>
            <p:cNvGrpSpPr/>
            <p:nvPr/>
          </p:nvGrpSpPr>
          <p:grpSpPr>
            <a:xfrm>
              <a:off x="6096000" y="907488"/>
              <a:ext cx="2620517" cy="4842124"/>
              <a:chOff x="5886459" y="2253688"/>
              <a:chExt cx="2620517" cy="484212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DBD3392-0539-4087-B8FE-6131E963AABB}"/>
                  </a:ext>
                </a:extLst>
              </p:cNvPr>
              <p:cNvSpPr/>
              <p:nvPr/>
            </p:nvSpPr>
            <p:spPr>
              <a:xfrm>
                <a:off x="5886459" y="3190673"/>
                <a:ext cx="2620517" cy="3905139"/>
              </a:xfrm>
              <a:prstGeom prst="rect">
                <a:avLst/>
              </a:prstGeom>
              <a:solidFill>
                <a:srgbClr val="FFDC74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D1A2276-A1D2-48CB-987D-58C8AB601748}"/>
                  </a:ext>
                </a:extLst>
              </p:cNvPr>
              <p:cNvSpPr/>
              <p:nvPr/>
            </p:nvSpPr>
            <p:spPr>
              <a:xfrm>
                <a:off x="6267828" y="2253688"/>
                <a:ext cx="1857779" cy="1857778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B81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3600" dirty="0">
                  <a:solidFill>
                    <a:srgbClr val="FF6000"/>
                  </a:solidFill>
                  <a:latin typeface="Berlin Sans FB" panose="020E0602020502020306" pitchFamily="34" charset="0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891767-2206-4E88-A980-CB220DA78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44" b="96056" l="3352" r="95810">
                          <a14:foregroundMark x1="12291" y1="10141" x2="12291" y2="10141"/>
                          <a14:foregroundMark x1="33240" y1="41127" x2="58659" y2="41127"/>
                          <a14:foregroundMark x1="58659" y1="41127" x2="64804" y2="53803"/>
                          <a14:foregroundMark x1="64804" y1="53803" x2="66760" y2="67887"/>
                          <a14:foregroundMark x1="66760" y1="67887" x2="59777" y2="83099"/>
                          <a14:foregroundMark x1="59777" y1="83099" x2="44972" y2="80563"/>
                          <a14:foregroundMark x1="44972" y1="80563" x2="38827" y2="62254"/>
                          <a14:foregroundMark x1="38827" y1="62254" x2="44972" y2="46761"/>
                          <a14:foregroundMark x1="44972" y1="46761" x2="55587" y2="58873"/>
                          <a14:foregroundMark x1="55587" y1="58873" x2="50559" y2="77465"/>
                          <a14:foregroundMark x1="50559" y1="77465" x2="36872" y2="80845"/>
                          <a14:foregroundMark x1="36872" y1="80845" x2="31844" y2="64225"/>
                          <a14:foregroundMark x1="31844" y1="64225" x2="38827" y2="50986"/>
                          <a14:foregroundMark x1="38827" y1="50986" x2="54190" y2="49859"/>
                          <a14:foregroundMark x1="54190" y1="49859" x2="60335" y2="67887"/>
                          <a14:foregroundMark x1="60335" y1="67887" x2="50000" y2="81690"/>
                          <a14:foregroundMark x1="50000" y1="81690" x2="38827" y2="70423"/>
                          <a14:foregroundMark x1="38827" y1="70423" x2="44972" y2="56901"/>
                          <a14:foregroundMark x1="44972" y1="56901" x2="52793" y2="65070"/>
                          <a14:foregroundMark x1="47486" y1="47042" x2="63128" y2="53521"/>
                          <a14:foregroundMark x1="63128" y1="53521" x2="66480" y2="71831"/>
                          <a14:foregroundMark x1="66480" y1="71831" x2="54469" y2="63944"/>
                          <a14:foregroundMark x1="54469" y1="63944" x2="46089" y2="52394"/>
                          <a14:foregroundMark x1="46089" y1="52394" x2="60056" y2="55775"/>
                          <a14:foregroundMark x1="60056" y1="55775" x2="63128" y2="64225"/>
                          <a14:foregroundMark x1="48883" y1="70704" x2="48883" y2="72676"/>
                          <a14:foregroundMark x1="4749" y1="5070" x2="3631" y2="78310"/>
                          <a14:foregroundMark x1="3631" y1="78310" x2="20112" y2="82817"/>
                          <a14:foregroundMark x1="20112" y1="82817" x2="27933" y2="81972"/>
                          <a14:foregroundMark x1="3352" y1="8732" x2="16480" y2="3099"/>
                          <a14:foregroundMark x1="16480" y1="3099" x2="31285" y2="4225"/>
                          <a14:foregroundMark x1="31285" y1="4225" x2="46648" y2="2817"/>
                          <a14:foregroundMark x1="46648" y1="2817" x2="90782" y2="4507"/>
                          <a14:foregroundMark x1="90782" y1="4507" x2="96369" y2="32958"/>
                          <a14:foregroundMark x1="96369" y1="32958" x2="94693" y2="76620"/>
                          <a14:foregroundMark x1="94693" y1="76620" x2="86872" y2="81408"/>
                          <a14:foregroundMark x1="10335" y1="5915" x2="6704" y2="20282"/>
                          <a14:foregroundMark x1="6704" y1="20282" x2="18436" y2="28732"/>
                          <a14:foregroundMark x1="18436" y1="28732" x2="71229" y2="31268"/>
                          <a14:foregroundMark x1="71229" y1="31268" x2="85754" y2="30423"/>
                          <a14:foregroundMark x1="85754" y1="30423" x2="94134" y2="17465"/>
                          <a14:foregroundMark x1="94134" y1="17465" x2="85196" y2="5070"/>
                          <a14:foregroundMark x1="85196" y1="5070" x2="17039" y2="6479"/>
                          <a14:foregroundMark x1="17039" y1="6479" x2="31844" y2="11268"/>
                          <a14:foregroundMark x1="31844" y1="11268" x2="19274" y2="18028"/>
                          <a14:foregroundMark x1="19274" y1="18028" x2="61453" y2="6479"/>
                          <a14:foregroundMark x1="61453" y1="6479" x2="43575" y2="19718"/>
                          <a14:foregroundMark x1="43575" y1="19718" x2="90503" y2="9014"/>
                          <a14:foregroundMark x1="90503" y1="9014" x2="77374" y2="16056"/>
                          <a14:foregroundMark x1="77374" y1="16056" x2="86034" y2="19155"/>
                          <a14:foregroundMark x1="38827" y1="10986" x2="23184" y2="12676"/>
                          <a14:foregroundMark x1="23184" y1="12676" x2="10335" y2="17746"/>
                          <a14:foregroundMark x1="10335" y1="17746" x2="21229" y2="29859"/>
                          <a14:foregroundMark x1="21229" y1="29859" x2="41061" y2="27324"/>
                          <a14:foregroundMark x1="41061" y1="27324" x2="37709" y2="12958"/>
                          <a14:foregroundMark x1="37709" y1="12958" x2="9497" y2="21972"/>
                          <a14:foregroundMark x1="9497" y1="21972" x2="23743" y2="14085"/>
                          <a14:foregroundMark x1="23743" y1="14085" x2="40223" y2="16620"/>
                          <a14:foregroundMark x1="40223" y1="16620" x2="22067" y2="21408"/>
                          <a14:foregroundMark x1="22067" y1="21408" x2="39665" y2="18592"/>
                          <a14:foregroundMark x1="39665" y1="18592" x2="37151" y2="20845"/>
                          <a14:foregroundMark x1="39665" y1="10704" x2="42737" y2="14930"/>
                          <a14:foregroundMark x1="85196" y1="14648" x2="85196" y2="16338"/>
                          <a14:foregroundMark x1="93575" y1="8732" x2="12570" y2="5915"/>
                          <a14:foregroundMark x1="12570" y1="5915" x2="43296" y2="4507"/>
                          <a14:foregroundMark x1="43296" y1="4507" x2="91620" y2="5070"/>
                          <a14:foregroundMark x1="89665" y1="21972" x2="58659" y2="27042"/>
                          <a14:foregroundMark x1="58659" y1="27042" x2="26536" y2="24225"/>
                          <a14:foregroundMark x1="26536" y1="24225" x2="44693" y2="21972"/>
                          <a14:foregroundMark x1="44693" y1="21972" x2="11732" y2="26479"/>
                          <a14:foregroundMark x1="11732" y1="26479" x2="64525" y2="26479"/>
                          <a14:foregroundMark x1="64525" y1="26479" x2="28492" y2="25352"/>
                          <a14:foregroundMark x1="28492" y1="25352" x2="56983" y2="21408"/>
                          <a14:foregroundMark x1="56983" y1="21408" x2="73184" y2="21972"/>
                          <a14:foregroundMark x1="73184" y1="21972" x2="43017" y2="23944"/>
                          <a14:foregroundMark x1="43017" y1="23944" x2="67598" y2="21690"/>
                          <a14:foregroundMark x1="67598" y1="21690" x2="49162" y2="23380"/>
                          <a14:foregroundMark x1="49162" y1="23380" x2="89106" y2="23662"/>
                          <a14:foregroundMark x1="89106" y1="23662" x2="74022" y2="23099"/>
                          <a14:foregroundMark x1="39665" y1="36056" x2="26257" y2="46479"/>
                          <a14:foregroundMark x1="26257" y1="46479" x2="20950" y2="64789"/>
                          <a14:foregroundMark x1="20950" y1="64789" x2="28212" y2="52394"/>
                          <a14:foregroundMark x1="28212" y1="52394" x2="20112" y2="69014"/>
                          <a14:foregroundMark x1="20112" y1="69014" x2="29888" y2="50704"/>
                          <a14:foregroundMark x1="29888" y1="50704" x2="43017" y2="42817"/>
                          <a14:foregroundMark x1="43017" y1="42817" x2="39106" y2="56901"/>
                          <a14:foregroundMark x1="39106" y1="56901" x2="35754" y2="52394"/>
                          <a14:foregroundMark x1="49162" y1="38028" x2="62011" y2="44789"/>
                          <a14:foregroundMark x1="62011" y1="44789" x2="79330" y2="70423"/>
                          <a14:foregroundMark x1="79330" y1="70423" x2="70950" y2="49014"/>
                          <a14:foregroundMark x1="70950" y1="49014" x2="72626" y2="64789"/>
                          <a14:foregroundMark x1="72626" y1="64789" x2="67039" y2="45634"/>
                          <a14:foregroundMark x1="67039" y1="45634" x2="75698" y2="53239"/>
                          <a14:foregroundMark x1="43575" y1="36620" x2="59777" y2="35493"/>
                          <a14:foregroundMark x1="59777" y1="35493" x2="83240" y2="57183"/>
                          <a14:foregroundMark x1="83240" y1="57183" x2="79050" y2="71549"/>
                          <a14:foregroundMark x1="79050" y1="71549" x2="62291" y2="77183"/>
                          <a14:foregroundMark x1="62291" y1="77183" x2="70950" y2="62535"/>
                          <a14:foregroundMark x1="70950" y1="62535" x2="67598" y2="81408"/>
                          <a14:foregroundMark x1="67598" y1="81408" x2="53911" y2="90141"/>
                          <a14:foregroundMark x1="53911" y1="90141" x2="65084" y2="76056"/>
                          <a14:foregroundMark x1="65084" y1="76056" x2="44693" y2="92394"/>
                          <a14:foregroundMark x1="44693" y1="92394" x2="34916" y2="81972"/>
                          <a14:foregroundMark x1="34916" y1="81972" x2="30447" y2="66479"/>
                          <a14:foregroundMark x1="30447" y1="66479" x2="34358" y2="50704"/>
                          <a14:foregroundMark x1="34358" y1="50704" x2="25698" y2="68169"/>
                          <a14:foregroundMark x1="25698" y1="68169" x2="29609" y2="82817"/>
                          <a14:foregroundMark x1="29609" y1="82817" x2="39106" y2="88451"/>
                          <a14:foregroundMark x1="24022" y1="51831" x2="19553" y2="65915"/>
                          <a14:foregroundMark x1="19553" y1="65915" x2="24581" y2="83099"/>
                          <a14:foregroundMark x1="24581" y1="83099" x2="25419" y2="80000"/>
                          <a14:foregroundMark x1="38268" y1="58028" x2="37430" y2="72394"/>
                          <a14:foregroundMark x1="37430" y1="72394" x2="38268" y2="62817"/>
                          <a14:foregroundMark x1="50559" y1="47324" x2="61732" y2="50704"/>
                          <a14:foregroundMark x1="76816" y1="50986" x2="79050" y2="65634"/>
                          <a14:foregroundMark x1="79050" y1="65634" x2="75978" y2="80282"/>
                          <a14:foregroundMark x1="75978" y1="80282" x2="66760" y2="90141"/>
                          <a14:foregroundMark x1="50838" y1="81972" x2="40503" y2="81690"/>
                          <a14:foregroundMark x1="46648" y1="81690" x2="51117" y2="83944"/>
                          <a14:foregroundMark x1="88547" y1="79437" x2="74022" y2="81690"/>
                          <a14:foregroundMark x1="74022" y1="81690" x2="88827" y2="83380"/>
                          <a14:foregroundMark x1="88827" y1="83380" x2="85475" y2="81408"/>
                          <a14:foregroundMark x1="91341" y1="5070" x2="96089" y2="7887"/>
                          <a14:foregroundMark x1="37430" y1="92394" x2="51117" y2="96056"/>
                          <a14:foregroundMark x1="51117" y1="96056" x2="48045" y2="94648"/>
                          <a14:foregroundMark x1="24302" y1="83380" x2="34637" y2="93521"/>
                          <a14:foregroundMark x1="34637" y1="93521" x2="28771" y2="85070"/>
                          <a14:foregroundMark x1="50559" y1="94085" x2="68715" y2="89296"/>
                          <a14:foregroundMark x1="72626" y1="13239" x2="74860" y2="14648"/>
                        </a14:backgroundRemoval>
                      </a14:imgEffect>
                    </a14:imgLayer>
                  </a14:imgProps>
                </a:ext>
              </a:extLst>
            </a:blip>
            <a:srcRect l="1862" t="1408" r="2235" b="1538"/>
            <a:stretch/>
          </p:blipFill>
          <p:spPr>
            <a:xfrm>
              <a:off x="6796260" y="1304022"/>
              <a:ext cx="1215333" cy="1219597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2CCC07C-A1B8-4E35-887D-7A52E3BBA551}"/>
              </a:ext>
            </a:extLst>
          </p:cNvPr>
          <p:cNvGrpSpPr/>
          <p:nvPr/>
        </p:nvGrpSpPr>
        <p:grpSpPr>
          <a:xfrm>
            <a:off x="9061407" y="907488"/>
            <a:ext cx="2620517" cy="4834028"/>
            <a:chOff x="9061407" y="907488"/>
            <a:chExt cx="2620517" cy="483402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CA5F1DA-077C-450A-B7E7-45E40D0D6F9C}"/>
                </a:ext>
              </a:extLst>
            </p:cNvPr>
            <p:cNvGrpSpPr/>
            <p:nvPr/>
          </p:nvGrpSpPr>
          <p:grpSpPr>
            <a:xfrm>
              <a:off x="9061407" y="907488"/>
              <a:ext cx="2620517" cy="4834028"/>
              <a:chOff x="9010553" y="2244247"/>
              <a:chExt cx="2620517" cy="4834028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7D8F349-AA12-4415-BCD7-A43671D368B4}"/>
                  </a:ext>
                </a:extLst>
              </p:cNvPr>
              <p:cNvSpPr/>
              <p:nvPr/>
            </p:nvSpPr>
            <p:spPr>
              <a:xfrm>
                <a:off x="9010553" y="3173136"/>
                <a:ext cx="2620517" cy="3905139"/>
              </a:xfrm>
              <a:prstGeom prst="rect">
                <a:avLst/>
              </a:prstGeom>
              <a:solidFill>
                <a:srgbClr val="FFDC74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8B08A89-29D7-4AC4-BAE0-91F1DFA86B20}"/>
                  </a:ext>
                </a:extLst>
              </p:cNvPr>
              <p:cNvSpPr/>
              <p:nvPr/>
            </p:nvSpPr>
            <p:spPr>
              <a:xfrm>
                <a:off x="9391922" y="2244247"/>
                <a:ext cx="1857778" cy="18577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B81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3600" dirty="0">
                  <a:solidFill>
                    <a:srgbClr val="FF6000"/>
                  </a:solidFill>
                  <a:latin typeface="Berlin Sans FB" panose="020E0602020502020306" pitchFamily="34" charset="0"/>
                </a:endParaRPr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0F1FF9D-2BB4-4C40-9C2F-8FE556489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429" b="93714" l="9845" r="93005">
                          <a14:foregroundMark x1="10881" y1="6286" x2="10881" y2="6286"/>
                          <a14:foregroundMark x1="16839" y1="6286" x2="17617" y2="5714"/>
                          <a14:foregroundMark x1="64767" y1="21714" x2="64767" y2="21714"/>
                          <a14:foregroundMark x1="56218" y1="35714" x2="55699" y2="36857"/>
                          <a14:foregroundMark x1="51295" y1="38571" x2="51295" y2="37143"/>
                          <a14:foregroundMark x1="53886" y1="27714" x2="54922" y2="26857"/>
                          <a14:foregroundMark x1="60881" y1="29714" x2="62435" y2="34857"/>
                          <a14:foregroundMark x1="63212" y1="41714" x2="62953" y2="47429"/>
                          <a14:foregroundMark x1="64508" y1="42286" x2="65544" y2="34857"/>
                          <a14:foregroundMark x1="66062" y1="30571" x2="66062" y2="29714"/>
                          <a14:foregroundMark x1="74870" y1="26000" x2="75130" y2="32000"/>
                          <a14:foregroundMark x1="75907" y1="36857" x2="75389" y2="41429"/>
                          <a14:foregroundMark x1="72021" y1="47429" x2="68653" y2="52000"/>
                          <a14:foregroundMark x1="63212" y1="54857" x2="53886" y2="54286"/>
                          <a14:foregroundMark x1="47150" y1="50286" x2="44301" y2="32000"/>
                          <a14:foregroundMark x1="44301" y1="32000" x2="53368" y2="19429"/>
                          <a14:foregroundMark x1="53368" y1="19429" x2="65803" y2="33429"/>
                          <a14:foregroundMark x1="65803" y1="33429" x2="64767" y2="49714"/>
                          <a14:foregroundMark x1="64767" y1="49714" x2="50259" y2="46857"/>
                          <a14:foregroundMark x1="50259" y1="46857" x2="53109" y2="32000"/>
                          <a14:foregroundMark x1="53109" y1="32000" x2="58808" y2="46000"/>
                          <a14:foregroundMark x1="58808" y1="46000" x2="58290" y2="46286"/>
                          <a14:foregroundMark x1="46891" y1="20571" x2="37565" y2="32571"/>
                          <a14:foregroundMark x1="37565" y1="32571" x2="44560" y2="45429"/>
                          <a14:foregroundMark x1="44560" y1="45429" x2="39896" y2="31714"/>
                          <a14:foregroundMark x1="39896" y1="31714" x2="48705" y2="19429"/>
                          <a14:foregroundMark x1="48705" y1="19429" x2="62176" y2="15143"/>
                          <a14:foregroundMark x1="62176" y1="15143" x2="73316" y2="22571"/>
                          <a14:foregroundMark x1="73316" y1="22571" x2="64767" y2="18857"/>
                          <a14:foregroundMark x1="68653" y1="23429" x2="73057" y2="36857"/>
                          <a14:foregroundMark x1="73057" y1="36857" x2="70984" y2="35429"/>
                          <a14:foregroundMark x1="89896" y1="64000" x2="93523" y2="68000"/>
                          <a14:foregroundMark x1="42487" y1="86286" x2="28238" y2="88286"/>
                          <a14:foregroundMark x1="28238" y1="88286" x2="57513" y2="92286"/>
                          <a14:foregroundMark x1="33679" y1="93143" x2="47927" y2="93714"/>
                          <a14:foregroundMark x1="47927" y1="93714" x2="52332" y2="93143"/>
                        </a14:backgroundRemoval>
                      </a14:imgEffect>
                    </a14:imgLayer>
                  </a14:imgProps>
                </a:ext>
              </a:extLst>
            </a:blip>
            <a:srcRect r="4865"/>
            <a:stretch/>
          </p:blipFill>
          <p:spPr>
            <a:xfrm>
              <a:off x="9676361" y="1202583"/>
              <a:ext cx="1381283" cy="1316512"/>
            </a:xfrm>
            <a:prstGeom prst="rect">
              <a:avLst/>
            </a:prstGeom>
          </p:spPr>
        </p:pic>
      </p:grpSp>
      <p:sp>
        <p:nvSpPr>
          <p:cNvPr id="26" name="TextBox 14">
            <a:extLst>
              <a:ext uri="{FF2B5EF4-FFF2-40B4-BE49-F238E27FC236}">
                <a16:creationId xmlns:a16="http://schemas.microsoft.com/office/drawing/2014/main" id="{FB4EC9CE-0EF6-452B-BB2A-D0764806C922}"/>
              </a:ext>
            </a:extLst>
          </p:cNvPr>
          <p:cNvSpPr txBox="1"/>
          <p:nvPr/>
        </p:nvSpPr>
        <p:spPr>
          <a:xfrm>
            <a:off x="5984250" y="2912015"/>
            <a:ext cx="284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부가 기능 추가</a:t>
            </a:r>
            <a:endParaRPr lang="ko-KR" altLang="en-US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92F319F6-2989-4B2E-8FA5-3749567D1992}"/>
              </a:ext>
            </a:extLst>
          </p:cNvPr>
          <p:cNvSpPr txBox="1"/>
          <p:nvPr/>
        </p:nvSpPr>
        <p:spPr>
          <a:xfrm>
            <a:off x="6093668" y="3508551"/>
            <a:ext cx="262051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315787"/>
                </a:solidFill>
              </a:rPr>
              <a:t>Security</a:t>
            </a:r>
            <a:r>
              <a:rPr lang="ko-KR" altLang="en-US" dirty="0">
                <a:solidFill>
                  <a:srgbClr val="315787"/>
                </a:solidFill>
              </a:rPr>
              <a:t>를 이용한 회원관리</a:t>
            </a:r>
            <a:endParaRPr lang="en-US" altLang="ko-KR" dirty="0">
              <a:solidFill>
                <a:srgbClr val="315787"/>
              </a:solidFill>
            </a:endParaRPr>
          </a:p>
          <a:p>
            <a:r>
              <a:rPr lang="en-US" altLang="ko-KR" dirty="0">
                <a:solidFill>
                  <a:srgbClr val="315787"/>
                </a:solidFill>
              </a:rPr>
              <a:t>-&gt; </a:t>
            </a:r>
            <a:r>
              <a:rPr lang="ko-KR" altLang="en-US" dirty="0">
                <a:solidFill>
                  <a:srgbClr val="315787"/>
                </a:solidFill>
              </a:rPr>
              <a:t>보안 강화↑</a:t>
            </a:r>
            <a:endParaRPr lang="en-US" altLang="ko-KR" dirty="0">
              <a:solidFill>
                <a:srgbClr val="315787"/>
              </a:solidFill>
            </a:endParaRPr>
          </a:p>
          <a:p>
            <a:endParaRPr lang="en-US" altLang="ko-KR" sz="1000" dirty="0">
              <a:solidFill>
                <a:srgbClr val="315787"/>
              </a:solidFill>
            </a:endParaRPr>
          </a:p>
          <a:p>
            <a:r>
              <a:rPr lang="ko-KR" altLang="en-US" dirty="0" err="1">
                <a:solidFill>
                  <a:srgbClr val="315787"/>
                </a:solidFill>
              </a:rPr>
              <a:t>별점을</a:t>
            </a:r>
            <a:r>
              <a:rPr lang="ko-KR" altLang="en-US" dirty="0">
                <a:solidFill>
                  <a:srgbClr val="315787"/>
                </a:solidFill>
              </a:rPr>
              <a:t> 통한 리뷰 가시화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A5FCF8C9-5CE2-42B4-9456-CCA947E5B443}"/>
              </a:ext>
            </a:extLst>
          </p:cNvPr>
          <p:cNvSpPr txBox="1"/>
          <p:nvPr/>
        </p:nvSpPr>
        <p:spPr>
          <a:xfrm>
            <a:off x="9061407" y="2912015"/>
            <a:ext cx="262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빅데이터 수집</a:t>
            </a:r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활용</a:t>
            </a:r>
            <a:endParaRPr lang="ko-KR" altLang="en-US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E84E6435-CE82-4D4E-A4FA-A639E1AD475E}"/>
              </a:ext>
            </a:extLst>
          </p:cNvPr>
          <p:cNvSpPr txBox="1"/>
          <p:nvPr/>
        </p:nvSpPr>
        <p:spPr>
          <a:xfrm>
            <a:off x="9056744" y="3504504"/>
            <a:ext cx="26205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11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만 건</a:t>
            </a:r>
            <a:endParaRPr lang="en-US" altLang="ko-KR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리뷰 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12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만 건</a:t>
            </a:r>
            <a:endParaRPr lang="en-US" altLang="ko-KR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이미지 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1.6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만 건</a:t>
            </a:r>
            <a:endParaRPr lang="en-US" altLang="ko-KR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회원 </a:t>
            </a:r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</a:t>
            </a:r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만 건 </a:t>
            </a:r>
            <a:r>
              <a:rPr lang="ko-KR" altLang="en-US" sz="16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endParaRPr lang="en-US" altLang="ko-KR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+</a:t>
            </a:r>
          </a:p>
          <a:p>
            <a:pPr algn="ctr"/>
            <a:r>
              <a:rPr lang="ko-KR" altLang="en-US" sz="16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대규모의 리뷰 태그화</a:t>
            </a:r>
            <a:endParaRPr lang="en-US" altLang="ko-KR" sz="16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935910-1D04-4915-9010-79DA88346C6C}"/>
              </a:ext>
            </a:extLst>
          </p:cNvPr>
          <p:cNvSpPr/>
          <p:nvPr/>
        </p:nvSpPr>
        <p:spPr>
          <a:xfrm>
            <a:off x="1426724" y="1935064"/>
            <a:ext cx="1060315" cy="16287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CFFE9-EE5A-4009-9F7A-2BBF65FCC46F}"/>
              </a:ext>
            </a:extLst>
          </p:cNvPr>
          <p:cNvSpPr txBox="1"/>
          <p:nvPr/>
        </p:nvSpPr>
        <p:spPr>
          <a:xfrm>
            <a:off x="1140969" y="1228584"/>
            <a:ext cx="1436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주제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목적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 동기</a:t>
            </a:r>
          </a:p>
        </p:txBody>
      </p:sp>
    </p:spTree>
    <p:extLst>
      <p:ext uri="{BB962C8B-B14F-4D97-AF65-F5344CB8AC3E}">
        <p14:creationId xmlns:p14="http://schemas.microsoft.com/office/powerpoint/2010/main" val="194013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개발환경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428672-38CD-4E95-A5AC-D7AAA0699CD8}"/>
              </a:ext>
            </a:extLst>
          </p:cNvPr>
          <p:cNvSpPr/>
          <p:nvPr/>
        </p:nvSpPr>
        <p:spPr>
          <a:xfrm>
            <a:off x="3606278" y="3532939"/>
            <a:ext cx="78918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① 하드웨어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Intel(R) Core(TM) i3-3220 CPU @ 3.30GHz </a:t>
            </a:r>
            <a:r>
              <a:rPr lang="en-US" altLang="ko-KR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3.30GHz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Window 8.1 </a:t>
            </a:r>
          </a:p>
          <a:p>
            <a:pPr fontAlgn="base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② 개발 언어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Java, Spring</a:t>
            </a:r>
          </a:p>
          <a:p>
            <a:pPr fontAlgn="base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③ 개발 툴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이클립스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(Eclipse 2019-03(4.11.0)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fontAlgn="base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④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DBMS : Oracle 11g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fontAlgn="base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⑤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DBMS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연결 툴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</a:t>
            </a:r>
            <a:r>
              <a:rPr lang="en-US" altLang="ko-KR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sqldeveloper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19.2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fontAlgn="base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⑥ 웹서버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(WAS) : Tomcat v8.5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fontAlgn="base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⑦ 브라우저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Chrome(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크롬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). 80.0.3987.163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버전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(64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비트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)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fontAlgn="base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⑧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웹프로그램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기술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HTML5, CSS3, </a:t>
            </a:r>
            <a:r>
              <a:rPr lang="en-US" altLang="ko-KR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Javascript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en-US" altLang="ko-KR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jQuery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fontAlgn="base"/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⑨ 형상화 도구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: </a:t>
            </a:r>
            <a:r>
              <a:rPr lang="en-US" altLang="ko-KR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Git</a:t>
            </a:r>
            <a:endParaRPr lang="ko-KR" altLang="en-US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pic>
        <p:nvPicPr>
          <p:cNvPr id="9" name="Picture 2" descr="이클립스(Eclipse) 다운로드 및 설치 방법 - 도라가이드">
            <a:extLst>
              <a:ext uri="{FF2B5EF4-FFF2-40B4-BE49-F238E27FC236}">
                <a16:creationId xmlns:a16="http://schemas.microsoft.com/office/drawing/2014/main" id="{20CDBCE1-B9A0-482C-BC33-6A68CCB107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6" b="21058"/>
          <a:stretch/>
        </p:blipFill>
        <p:spPr bwMode="auto">
          <a:xfrm>
            <a:off x="5368652" y="739738"/>
            <a:ext cx="2340184" cy="73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eb 공부] 무료 서버(server) 아파치 톰캣(Apache Tomcat)을 이클립스 ...">
            <a:extLst>
              <a:ext uri="{FF2B5EF4-FFF2-40B4-BE49-F238E27FC236}">
                <a16:creationId xmlns:a16="http://schemas.microsoft.com/office/drawing/2014/main" id="{B6A056F6-D66A-46EA-B3EB-701704CB8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518" y="1413209"/>
            <a:ext cx="1926407" cy="192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yongchoi (cyongchoi) - velog">
            <a:extLst>
              <a:ext uri="{FF2B5EF4-FFF2-40B4-BE49-F238E27FC236}">
                <a16:creationId xmlns:a16="http://schemas.microsoft.com/office/drawing/2014/main" id="{7CB23C1B-8A5F-4D04-9206-085AA1FF8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r="22675"/>
          <a:stretch/>
        </p:blipFill>
        <p:spPr bwMode="auto">
          <a:xfrm>
            <a:off x="6155280" y="1627957"/>
            <a:ext cx="1553556" cy="149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2266B56-1814-43DC-8DE5-6309B7B68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9" b="34017"/>
          <a:stretch/>
        </p:blipFill>
        <p:spPr bwMode="auto">
          <a:xfrm>
            <a:off x="8204135" y="2643827"/>
            <a:ext cx="2648017" cy="48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6EEAD451-A89B-4567-A364-876A0790B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79" y="753302"/>
            <a:ext cx="2104182" cy="17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346736" y="630236"/>
            <a:ext cx="2153273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역할분담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16E766-1E9E-4EF6-893B-D4DD13694994}"/>
              </a:ext>
            </a:extLst>
          </p:cNvPr>
          <p:cNvSpPr/>
          <p:nvPr/>
        </p:nvSpPr>
        <p:spPr>
          <a:xfrm>
            <a:off x="2944021" y="568680"/>
            <a:ext cx="22156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dirty="0" err="1">
                <a:solidFill>
                  <a:srgbClr val="315787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3600" dirty="0" err="1">
                <a:solidFill>
                  <a:srgbClr val="FB811B"/>
                </a:solidFill>
                <a:latin typeface="Berlin Sans FB" panose="020E0602020502020306" pitchFamily="34" charset="0"/>
              </a:rPr>
              <a:t>Mate</a:t>
            </a:r>
            <a:endParaRPr lang="ko-KR" altLang="en-US" sz="3600" dirty="0">
              <a:solidFill>
                <a:srgbClr val="FB811B"/>
              </a:solidFill>
              <a:latin typeface="Berlin Sans FB" panose="020E0602020502020306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173163-A972-4045-ACC6-CF1CA0C43016}"/>
              </a:ext>
            </a:extLst>
          </p:cNvPr>
          <p:cNvSpPr/>
          <p:nvPr/>
        </p:nvSpPr>
        <p:spPr>
          <a:xfrm>
            <a:off x="2825543" y="2248770"/>
            <a:ext cx="1751322" cy="3554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CB5187-1DBE-4EBF-B10C-561B07503725}"/>
              </a:ext>
            </a:extLst>
          </p:cNvPr>
          <p:cNvSpPr/>
          <p:nvPr/>
        </p:nvSpPr>
        <p:spPr>
          <a:xfrm>
            <a:off x="4675227" y="2244304"/>
            <a:ext cx="1751322" cy="3554481"/>
          </a:xfrm>
          <a:prstGeom prst="rect">
            <a:avLst/>
          </a:prstGeom>
          <a:solidFill>
            <a:srgbClr val="FFDC7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E800D2-19C2-4384-8500-28E7FB438140}"/>
              </a:ext>
            </a:extLst>
          </p:cNvPr>
          <p:cNvSpPr/>
          <p:nvPr/>
        </p:nvSpPr>
        <p:spPr>
          <a:xfrm>
            <a:off x="6524911" y="2248770"/>
            <a:ext cx="1751322" cy="3554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EE6EF6-12FC-4C91-9D0A-3644A3F1DC89}"/>
              </a:ext>
            </a:extLst>
          </p:cNvPr>
          <p:cNvSpPr/>
          <p:nvPr/>
        </p:nvSpPr>
        <p:spPr>
          <a:xfrm>
            <a:off x="8374594" y="2244305"/>
            <a:ext cx="1751322" cy="3554480"/>
          </a:xfrm>
          <a:prstGeom prst="rect">
            <a:avLst/>
          </a:prstGeom>
          <a:solidFill>
            <a:srgbClr val="FFDC7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CC24B6-8D38-4B84-938E-676F6388F8F2}"/>
              </a:ext>
            </a:extLst>
          </p:cNvPr>
          <p:cNvSpPr/>
          <p:nvPr/>
        </p:nvSpPr>
        <p:spPr>
          <a:xfrm>
            <a:off x="10224277" y="2248770"/>
            <a:ext cx="1751322" cy="35544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53BB75-2D8B-4E5F-8C39-2BB662D542A1}"/>
              </a:ext>
            </a:extLst>
          </p:cNvPr>
          <p:cNvSpPr txBox="1"/>
          <p:nvPr/>
        </p:nvSpPr>
        <p:spPr>
          <a:xfrm>
            <a:off x="2825543" y="1787104"/>
            <a:ext cx="175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이성훈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5AE790-5D64-4D15-9884-F0D400C66D15}"/>
              </a:ext>
            </a:extLst>
          </p:cNvPr>
          <p:cNvSpPr txBox="1"/>
          <p:nvPr/>
        </p:nvSpPr>
        <p:spPr>
          <a:xfrm>
            <a:off x="6426549" y="1787104"/>
            <a:ext cx="175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김경민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D1E2D6-F926-45C6-8339-9119C7EB8EAA}"/>
              </a:ext>
            </a:extLst>
          </p:cNvPr>
          <p:cNvSpPr txBox="1"/>
          <p:nvPr/>
        </p:nvSpPr>
        <p:spPr>
          <a:xfrm>
            <a:off x="10155441" y="1787104"/>
            <a:ext cx="175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주경식</a:t>
            </a:r>
            <a:endParaRPr lang="ko-KR" altLang="en-US" sz="28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9AD73B-7E22-4354-9891-7F9E01B458A1}"/>
              </a:ext>
            </a:extLst>
          </p:cNvPr>
          <p:cNvSpPr txBox="1"/>
          <p:nvPr/>
        </p:nvSpPr>
        <p:spPr>
          <a:xfrm>
            <a:off x="4593251" y="1795110"/>
            <a:ext cx="175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곽한나</a:t>
            </a:r>
            <a:endParaRPr lang="ko-KR" altLang="en-US" sz="2800" dirty="0">
              <a:solidFill>
                <a:srgbClr val="FB811B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27CBB0-F344-4F78-B69F-66B60D6F9313}"/>
              </a:ext>
            </a:extLst>
          </p:cNvPr>
          <p:cNvSpPr txBox="1"/>
          <p:nvPr/>
        </p:nvSpPr>
        <p:spPr>
          <a:xfrm>
            <a:off x="8292617" y="1795110"/>
            <a:ext cx="175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B811B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조현우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2AC50B33-A9B6-4469-A332-BBB705528495}"/>
              </a:ext>
            </a:extLst>
          </p:cNvPr>
          <p:cNvSpPr txBox="1"/>
          <p:nvPr/>
        </p:nvSpPr>
        <p:spPr>
          <a:xfrm>
            <a:off x="2799274" y="2604376"/>
            <a:ext cx="18496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600" dirty="0">
                <a:solidFill>
                  <a:srgbClr val="315787"/>
                </a:solidFill>
              </a:rPr>
              <a:t>팀장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endParaRPr lang="en-US" altLang="ko-KR" sz="1000" dirty="0">
              <a:solidFill>
                <a:srgbClr val="315787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15787"/>
                </a:solidFill>
              </a:rPr>
              <a:t>DB</a:t>
            </a:r>
            <a:r>
              <a:rPr lang="ko-KR" altLang="en-US" sz="1600" dirty="0">
                <a:solidFill>
                  <a:srgbClr val="315787"/>
                </a:solidFill>
              </a:rPr>
              <a:t>설계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r>
              <a:rPr lang="ko-KR" altLang="en-US" sz="1600" dirty="0">
                <a:solidFill>
                  <a:srgbClr val="315787"/>
                </a:solidFill>
              </a:rPr>
              <a:t>수집된 리뷰를 바탕으로 장소 태그 기능 구현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r>
              <a:rPr lang="ko-KR" altLang="en-US" sz="1600" dirty="0">
                <a:solidFill>
                  <a:srgbClr val="315787"/>
                </a:solidFill>
              </a:rPr>
              <a:t>장소 게시판 구현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15787"/>
                </a:solidFill>
              </a:rPr>
              <a:t>(</a:t>
            </a:r>
            <a:r>
              <a:rPr lang="ko-KR" altLang="en-US" sz="1600" dirty="0">
                <a:solidFill>
                  <a:srgbClr val="315787"/>
                </a:solidFill>
              </a:rPr>
              <a:t>장소 조회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작성</a:t>
            </a:r>
            <a:r>
              <a:rPr lang="en-US" altLang="ko-KR" sz="1600" dirty="0">
                <a:solidFill>
                  <a:srgbClr val="315787"/>
                </a:solidFill>
              </a:rPr>
              <a:t>,</a:t>
            </a:r>
          </a:p>
          <a:p>
            <a:pPr algn="just"/>
            <a:r>
              <a:rPr lang="en-US" altLang="ko-KR" sz="1600" dirty="0">
                <a:solidFill>
                  <a:srgbClr val="315787"/>
                </a:solidFill>
              </a:rPr>
              <a:t> </a:t>
            </a:r>
            <a:r>
              <a:rPr lang="ko-KR" altLang="en-US" sz="1600" dirty="0">
                <a:solidFill>
                  <a:srgbClr val="315787"/>
                </a:solidFill>
              </a:rPr>
              <a:t>수정</a:t>
            </a:r>
            <a:r>
              <a:rPr lang="en-US" altLang="ko-KR" sz="1600" dirty="0">
                <a:solidFill>
                  <a:srgbClr val="315787"/>
                </a:solidFill>
              </a:rPr>
              <a:t>)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612B6008-E1AA-4FB7-91E5-360F91187353}"/>
              </a:ext>
            </a:extLst>
          </p:cNvPr>
          <p:cNvSpPr txBox="1"/>
          <p:nvPr/>
        </p:nvSpPr>
        <p:spPr>
          <a:xfrm>
            <a:off x="4726783" y="2604376"/>
            <a:ext cx="164821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600" dirty="0">
                <a:solidFill>
                  <a:srgbClr val="315787"/>
                </a:solidFill>
              </a:rPr>
              <a:t>팀원</a:t>
            </a:r>
            <a:r>
              <a:rPr lang="en-US" altLang="ko-KR" sz="1600" dirty="0">
                <a:solidFill>
                  <a:srgbClr val="315787"/>
                </a:solidFill>
              </a:rPr>
              <a:t>1</a:t>
            </a:r>
          </a:p>
          <a:p>
            <a:pPr algn="just"/>
            <a:endParaRPr lang="en-US" altLang="ko-KR" sz="1000" dirty="0">
              <a:solidFill>
                <a:srgbClr val="315787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15787"/>
                </a:solidFill>
              </a:rPr>
              <a:t>DB</a:t>
            </a:r>
            <a:r>
              <a:rPr lang="ko-KR" altLang="en-US" sz="1600" dirty="0">
                <a:solidFill>
                  <a:srgbClr val="315787"/>
                </a:solidFill>
              </a:rPr>
              <a:t>설계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15787"/>
                </a:solidFill>
              </a:rPr>
              <a:t>Security</a:t>
            </a:r>
            <a:r>
              <a:rPr lang="ko-KR" altLang="en-US" sz="1600" dirty="0">
                <a:solidFill>
                  <a:srgbClr val="315787"/>
                </a:solidFill>
              </a:rPr>
              <a:t>를 접목한 회원 서비스 구현</a:t>
            </a:r>
            <a:r>
              <a:rPr lang="en-US" altLang="ko-KR" sz="1600" dirty="0">
                <a:solidFill>
                  <a:srgbClr val="315787"/>
                </a:solidFill>
              </a:rPr>
              <a:t>(</a:t>
            </a:r>
            <a:r>
              <a:rPr lang="ko-KR" altLang="en-US" sz="1600" dirty="0">
                <a:solidFill>
                  <a:srgbClr val="315787"/>
                </a:solidFill>
              </a:rPr>
              <a:t>회원가입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로그인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아이디 찾기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정보 수정 등</a:t>
            </a:r>
            <a:r>
              <a:rPr lang="en-US" altLang="ko-KR" sz="1600" dirty="0">
                <a:solidFill>
                  <a:srgbClr val="315787"/>
                </a:solidFill>
              </a:rPr>
              <a:t>)</a:t>
            </a:r>
          </a:p>
          <a:p>
            <a:pPr algn="just"/>
            <a:r>
              <a:rPr lang="ko-KR" altLang="en-US" sz="1600" dirty="0">
                <a:solidFill>
                  <a:srgbClr val="315787"/>
                </a:solidFill>
              </a:rPr>
              <a:t>댓글기능이 가능한 공지 게시판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endParaRPr lang="en-US" altLang="ko-KR" sz="1600" dirty="0">
              <a:solidFill>
                <a:srgbClr val="315787"/>
              </a:solidFill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0BBD78A8-8828-46E8-9A1B-7B76B762E208}"/>
              </a:ext>
            </a:extLst>
          </p:cNvPr>
          <p:cNvSpPr txBox="1"/>
          <p:nvPr/>
        </p:nvSpPr>
        <p:spPr>
          <a:xfrm>
            <a:off x="6576467" y="2604376"/>
            <a:ext cx="171615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600" dirty="0">
                <a:solidFill>
                  <a:srgbClr val="315787"/>
                </a:solidFill>
              </a:rPr>
              <a:t>팀원</a:t>
            </a:r>
            <a:r>
              <a:rPr lang="en-US" altLang="ko-KR" sz="1600" dirty="0">
                <a:solidFill>
                  <a:srgbClr val="315787"/>
                </a:solidFill>
              </a:rPr>
              <a:t>2</a:t>
            </a:r>
          </a:p>
          <a:p>
            <a:pPr algn="just"/>
            <a:endParaRPr lang="en-US" altLang="ko-KR" sz="1000" dirty="0">
              <a:solidFill>
                <a:srgbClr val="315787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15787"/>
                </a:solidFill>
              </a:rPr>
              <a:t>DB</a:t>
            </a:r>
            <a:r>
              <a:rPr lang="ko-KR" altLang="en-US" sz="1600" dirty="0">
                <a:solidFill>
                  <a:srgbClr val="315787"/>
                </a:solidFill>
              </a:rPr>
              <a:t>설계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15787"/>
                </a:solidFill>
              </a:rPr>
              <a:t>DB</a:t>
            </a:r>
            <a:r>
              <a:rPr lang="ko-KR" altLang="en-US" sz="1600" dirty="0">
                <a:solidFill>
                  <a:srgbClr val="315787"/>
                </a:solidFill>
              </a:rPr>
              <a:t> </a:t>
            </a:r>
            <a:r>
              <a:rPr lang="ko-KR" altLang="en-US" sz="1600" dirty="0" err="1">
                <a:solidFill>
                  <a:srgbClr val="315787"/>
                </a:solidFill>
              </a:rPr>
              <a:t>크롤링</a:t>
            </a:r>
            <a:r>
              <a:rPr lang="en-US" altLang="ko-KR" sz="1600" dirty="0">
                <a:solidFill>
                  <a:srgbClr val="315787"/>
                </a:solidFill>
              </a:rPr>
              <a:t>(</a:t>
            </a:r>
            <a:r>
              <a:rPr lang="ko-KR" altLang="en-US" sz="1600" dirty="0">
                <a:solidFill>
                  <a:srgbClr val="315787"/>
                </a:solidFill>
              </a:rPr>
              <a:t>회원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장소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장소 이미지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리뷰 테이블</a:t>
            </a:r>
            <a:r>
              <a:rPr lang="en-US" altLang="ko-KR" sz="1600" dirty="0">
                <a:solidFill>
                  <a:srgbClr val="315787"/>
                </a:solidFill>
              </a:rPr>
              <a:t>)</a:t>
            </a:r>
          </a:p>
          <a:p>
            <a:pPr algn="just"/>
            <a:r>
              <a:rPr lang="ko-KR" altLang="en-US" sz="1600" dirty="0">
                <a:solidFill>
                  <a:srgbClr val="315787"/>
                </a:solidFill>
              </a:rPr>
              <a:t>회의록 작성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l"/>
            <a:r>
              <a:rPr lang="en-US" altLang="ko-KR" sz="1600" dirty="0">
                <a:solidFill>
                  <a:srgbClr val="315787"/>
                </a:solidFill>
              </a:rPr>
              <a:t>PPT</a:t>
            </a:r>
            <a:r>
              <a:rPr lang="ko-KR" altLang="en-US" sz="1600" dirty="0">
                <a:solidFill>
                  <a:srgbClr val="315787"/>
                </a:solidFill>
              </a:rPr>
              <a:t> 제작 및 발표</a:t>
            </a:r>
            <a:endParaRPr lang="en-US" altLang="ko-KR" sz="1600" dirty="0">
              <a:solidFill>
                <a:srgbClr val="315787"/>
              </a:solidFill>
            </a:endParaRPr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5447C392-0080-437C-9F8B-051AC8485E39}"/>
              </a:ext>
            </a:extLst>
          </p:cNvPr>
          <p:cNvSpPr txBox="1"/>
          <p:nvPr/>
        </p:nvSpPr>
        <p:spPr>
          <a:xfrm>
            <a:off x="8426151" y="2604376"/>
            <a:ext cx="164821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600" dirty="0">
                <a:solidFill>
                  <a:srgbClr val="315787"/>
                </a:solidFill>
              </a:rPr>
              <a:t>팀원</a:t>
            </a:r>
            <a:r>
              <a:rPr lang="en-US" altLang="ko-KR" sz="1600" dirty="0">
                <a:solidFill>
                  <a:srgbClr val="315787"/>
                </a:solidFill>
              </a:rPr>
              <a:t>3</a:t>
            </a:r>
          </a:p>
          <a:p>
            <a:pPr algn="just"/>
            <a:endParaRPr lang="en-US" altLang="ko-KR" sz="1000" dirty="0">
              <a:solidFill>
                <a:srgbClr val="315787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15787"/>
                </a:solidFill>
              </a:rPr>
              <a:t>DB</a:t>
            </a:r>
            <a:r>
              <a:rPr lang="ko-KR" altLang="en-US" sz="1600" dirty="0">
                <a:solidFill>
                  <a:srgbClr val="315787"/>
                </a:solidFill>
              </a:rPr>
              <a:t>설계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r>
              <a:rPr lang="ko-KR" altLang="en-US" sz="1600" dirty="0">
                <a:solidFill>
                  <a:srgbClr val="315787"/>
                </a:solidFill>
              </a:rPr>
              <a:t>리뷰게시판 제작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15787"/>
                </a:solidFill>
              </a:rPr>
              <a:t>(</a:t>
            </a:r>
            <a:r>
              <a:rPr lang="ko-KR" altLang="en-US" sz="1600" dirty="0">
                <a:solidFill>
                  <a:srgbClr val="315787"/>
                </a:solidFill>
              </a:rPr>
              <a:t>리뷰 작성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조회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수정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삭제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추천</a:t>
            </a:r>
            <a:r>
              <a:rPr lang="en-US" altLang="ko-KR" sz="1600" dirty="0">
                <a:solidFill>
                  <a:srgbClr val="315787"/>
                </a:solidFill>
              </a:rPr>
              <a:t>/</a:t>
            </a:r>
            <a:r>
              <a:rPr lang="ko-KR" altLang="en-US" sz="1600" dirty="0" err="1">
                <a:solidFill>
                  <a:srgbClr val="315787"/>
                </a:solidFill>
              </a:rPr>
              <a:t>비추천</a:t>
            </a:r>
            <a:r>
              <a:rPr lang="ko-KR" altLang="en-US" sz="1600" dirty="0">
                <a:solidFill>
                  <a:srgbClr val="315787"/>
                </a:solidFill>
              </a:rPr>
              <a:t> 기능 추가</a:t>
            </a:r>
            <a:r>
              <a:rPr lang="en-US" altLang="ko-KR" sz="1600" dirty="0">
                <a:solidFill>
                  <a:srgbClr val="315787"/>
                </a:solidFill>
              </a:rPr>
              <a:t>)</a:t>
            </a:r>
          </a:p>
          <a:p>
            <a:pPr algn="just"/>
            <a:r>
              <a:rPr lang="en-US" altLang="ko-KR" sz="1600" dirty="0" err="1">
                <a:solidFill>
                  <a:srgbClr val="315787"/>
                </a:solidFill>
              </a:rPr>
              <a:t>css</a:t>
            </a:r>
            <a:r>
              <a:rPr lang="ko-KR" altLang="en-US" sz="1600" dirty="0">
                <a:solidFill>
                  <a:srgbClr val="315787"/>
                </a:solidFill>
              </a:rPr>
              <a:t>담당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endParaRPr lang="en-US" altLang="ko-KR" sz="1600" dirty="0">
              <a:solidFill>
                <a:srgbClr val="315787"/>
              </a:solidFill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2EB6D3DA-CCF2-410F-B888-9E8512FEC1FB}"/>
              </a:ext>
            </a:extLst>
          </p:cNvPr>
          <p:cNvSpPr txBox="1"/>
          <p:nvPr/>
        </p:nvSpPr>
        <p:spPr>
          <a:xfrm>
            <a:off x="10275833" y="2604376"/>
            <a:ext cx="164821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sz="1600" dirty="0">
                <a:solidFill>
                  <a:srgbClr val="315787"/>
                </a:solidFill>
              </a:rPr>
              <a:t>팀원</a:t>
            </a:r>
            <a:r>
              <a:rPr lang="en-US" altLang="ko-KR" sz="1600" dirty="0">
                <a:solidFill>
                  <a:srgbClr val="315787"/>
                </a:solidFill>
              </a:rPr>
              <a:t>4</a:t>
            </a:r>
          </a:p>
          <a:p>
            <a:pPr algn="just"/>
            <a:endParaRPr lang="en-US" altLang="ko-KR" sz="1000" dirty="0">
              <a:solidFill>
                <a:srgbClr val="315787"/>
              </a:solidFill>
            </a:endParaRPr>
          </a:p>
          <a:p>
            <a:pPr algn="just"/>
            <a:r>
              <a:rPr lang="en-US" altLang="ko-KR" sz="1600" dirty="0">
                <a:solidFill>
                  <a:srgbClr val="315787"/>
                </a:solidFill>
              </a:rPr>
              <a:t>DB</a:t>
            </a:r>
            <a:r>
              <a:rPr lang="ko-KR" altLang="en-US" sz="1600" dirty="0">
                <a:solidFill>
                  <a:srgbClr val="315787"/>
                </a:solidFill>
              </a:rPr>
              <a:t>설계</a:t>
            </a:r>
            <a:endParaRPr lang="en-US" altLang="ko-KR" sz="1600" dirty="0">
              <a:solidFill>
                <a:srgbClr val="315787"/>
              </a:solidFill>
            </a:endParaRPr>
          </a:p>
          <a:p>
            <a:pPr algn="just"/>
            <a:r>
              <a:rPr lang="ko-KR" altLang="en-US" sz="1600" dirty="0">
                <a:solidFill>
                  <a:srgbClr val="315787"/>
                </a:solidFill>
              </a:rPr>
              <a:t>지도 </a:t>
            </a:r>
            <a:r>
              <a:rPr lang="en-US" altLang="ko-KR" sz="1600" dirty="0">
                <a:solidFill>
                  <a:srgbClr val="315787"/>
                </a:solidFill>
              </a:rPr>
              <a:t>API</a:t>
            </a:r>
            <a:r>
              <a:rPr lang="ko-KR" altLang="en-US" sz="1600" dirty="0">
                <a:solidFill>
                  <a:srgbClr val="315787"/>
                </a:solidFill>
              </a:rPr>
              <a:t>를 활용한 </a:t>
            </a:r>
            <a:r>
              <a:rPr lang="ko-KR" altLang="en-US" sz="1600" dirty="0" err="1">
                <a:solidFill>
                  <a:srgbClr val="315787"/>
                </a:solidFill>
              </a:rPr>
              <a:t>플래너</a:t>
            </a:r>
            <a:r>
              <a:rPr lang="ko-KR" altLang="en-US" sz="1600" dirty="0">
                <a:solidFill>
                  <a:srgbClr val="315787"/>
                </a:solidFill>
              </a:rPr>
              <a:t> 게시판 기능 구현</a:t>
            </a:r>
            <a:r>
              <a:rPr lang="en-US" altLang="ko-KR" sz="1600" dirty="0">
                <a:solidFill>
                  <a:srgbClr val="315787"/>
                </a:solidFill>
              </a:rPr>
              <a:t>(</a:t>
            </a:r>
            <a:r>
              <a:rPr lang="ko-KR" altLang="en-US" sz="1600" dirty="0">
                <a:solidFill>
                  <a:srgbClr val="315787"/>
                </a:solidFill>
              </a:rPr>
              <a:t>조회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작성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수정</a:t>
            </a:r>
            <a:r>
              <a:rPr lang="en-US" altLang="ko-KR" sz="1600" dirty="0">
                <a:solidFill>
                  <a:srgbClr val="315787"/>
                </a:solidFill>
              </a:rPr>
              <a:t>, </a:t>
            </a:r>
            <a:r>
              <a:rPr lang="ko-KR" altLang="en-US" sz="1600" dirty="0">
                <a:solidFill>
                  <a:srgbClr val="315787"/>
                </a:solidFill>
              </a:rPr>
              <a:t>삭제</a:t>
            </a:r>
            <a:r>
              <a:rPr lang="en-US" altLang="ko-KR" sz="1600" dirty="0">
                <a:solidFill>
                  <a:srgbClr val="315787"/>
                </a:solidFill>
              </a:rPr>
              <a:t>)</a:t>
            </a:r>
          </a:p>
          <a:p>
            <a:pPr algn="just"/>
            <a:endParaRPr lang="en-US" altLang="ko-KR" sz="1600" dirty="0">
              <a:solidFill>
                <a:srgbClr val="3157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09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1023457" y="1325461"/>
            <a:ext cx="1476552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15011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graphicFrame>
        <p:nvGraphicFramePr>
          <p:cNvPr id="3" name="표 9">
            <a:extLst>
              <a:ext uri="{FF2B5EF4-FFF2-40B4-BE49-F238E27FC236}">
                <a16:creationId xmlns:a16="http://schemas.microsoft.com/office/drawing/2014/main" id="{810FB1E0-E384-4980-B986-83412E7B4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71834"/>
              </p:ext>
            </p:extLst>
          </p:nvPr>
        </p:nvGraphicFramePr>
        <p:xfrm>
          <a:off x="4052168" y="630236"/>
          <a:ext cx="6641446" cy="5597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8778">
                  <a:extLst>
                    <a:ext uri="{9D8B030D-6E8A-4147-A177-3AD203B41FA5}">
                      <a16:colId xmlns:a16="http://schemas.microsoft.com/office/drawing/2014/main" val="920339251"/>
                    </a:ext>
                  </a:extLst>
                </a:gridCol>
                <a:gridCol w="948778">
                  <a:extLst>
                    <a:ext uri="{9D8B030D-6E8A-4147-A177-3AD203B41FA5}">
                      <a16:colId xmlns:a16="http://schemas.microsoft.com/office/drawing/2014/main" val="2765908309"/>
                    </a:ext>
                  </a:extLst>
                </a:gridCol>
                <a:gridCol w="948778">
                  <a:extLst>
                    <a:ext uri="{9D8B030D-6E8A-4147-A177-3AD203B41FA5}">
                      <a16:colId xmlns:a16="http://schemas.microsoft.com/office/drawing/2014/main" val="1519503256"/>
                    </a:ext>
                  </a:extLst>
                </a:gridCol>
                <a:gridCol w="948778">
                  <a:extLst>
                    <a:ext uri="{9D8B030D-6E8A-4147-A177-3AD203B41FA5}">
                      <a16:colId xmlns:a16="http://schemas.microsoft.com/office/drawing/2014/main" val="3311049014"/>
                    </a:ext>
                  </a:extLst>
                </a:gridCol>
                <a:gridCol w="948778">
                  <a:extLst>
                    <a:ext uri="{9D8B030D-6E8A-4147-A177-3AD203B41FA5}">
                      <a16:colId xmlns:a16="http://schemas.microsoft.com/office/drawing/2014/main" val="2453358474"/>
                    </a:ext>
                  </a:extLst>
                </a:gridCol>
                <a:gridCol w="948778">
                  <a:extLst>
                    <a:ext uri="{9D8B030D-6E8A-4147-A177-3AD203B41FA5}">
                      <a16:colId xmlns:a16="http://schemas.microsoft.com/office/drawing/2014/main" val="2970788047"/>
                    </a:ext>
                  </a:extLst>
                </a:gridCol>
                <a:gridCol w="948778">
                  <a:extLst>
                    <a:ext uri="{9D8B030D-6E8A-4147-A177-3AD203B41FA5}">
                      <a16:colId xmlns:a16="http://schemas.microsoft.com/office/drawing/2014/main" val="2169945496"/>
                    </a:ext>
                  </a:extLst>
                </a:gridCol>
              </a:tblGrid>
              <a:tr h="4417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월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화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수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목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금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토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일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055923"/>
                  </a:ext>
                </a:extLst>
              </a:tr>
              <a:tr h="73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22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23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24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25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26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27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28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078683"/>
                  </a:ext>
                </a:extLst>
              </a:tr>
              <a:tr h="73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29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30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3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4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5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450212"/>
                  </a:ext>
                </a:extLst>
              </a:tr>
              <a:tr h="73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6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7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8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9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10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11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12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3538"/>
                  </a:ext>
                </a:extLst>
              </a:tr>
              <a:tr h="73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13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14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15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16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17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18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19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704751"/>
                  </a:ext>
                </a:extLst>
              </a:tr>
              <a:tr h="73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20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21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22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23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24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25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26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17724"/>
                  </a:ext>
                </a:extLst>
              </a:tr>
              <a:tr h="73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27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28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29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30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31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1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2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898790"/>
                  </a:ext>
                </a:extLst>
              </a:tr>
              <a:tr h="7365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3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서울남산 장체 L" panose="02020503020101020101" pitchFamily="18" charset="-127"/>
                          <a:ea typeface="서울남산 장체 L" panose="02020503020101020101" pitchFamily="18" charset="-127"/>
                        </a:rPr>
                        <a:t>4</a:t>
                      </a:r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서울남산 장체 L" panose="02020503020101020101" pitchFamily="18" charset="-127"/>
                        <a:ea typeface="서울남산 장체 L" panose="020205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707935"/>
                  </a:ext>
                </a:extLst>
              </a:tr>
            </a:tbl>
          </a:graphicData>
        </a:graphic>
      </p:graphicFrame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15762604-1F54-48D7-856C-BC78D9660195}"/>
              </a:ext>
            </a:extLst>
          </p:cNvPr>
          <p:cNvSpPr/>
          <p:nvPr/>
        </p:nvSpPr>
        <p:spPr>
          <a:xfrm>
            <a:off x="4052167" y="1273611"/>
            <a:ext cx="6641448" cy="176835"/>
          </a:xfrm>
          <a:prstGeom prst="leftRightArrow">
            <a:avLst/>
          </a:prstGeom>
          <a:solidFill>
            <a:srgbClr val="FDE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7FD38-3D85-4C0E-9648-EF1A9A169DFF}"/>
              </a:ext>
            </a:extLst>
          </p:cNvPr>
          <p:cNvSpPr txBox="1"/>
          <p:nvPr/>
        </p:nvSpPr>
        <p:spPr>
          <a:xfrm>
            <a:off x="10693614" y="1186275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프로젝트 기획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83E6A74-3F41-4181-A6C2-E15FD70CDC94}"/>
              </a:ext>
            </a:extLst>
          </p:cNvPr>
          <p:cNvGrpSpPr/>
          <p:nvPr/>
        </p:nvGrpSpPr>
        <p:grpSpPr>
          <a:xfrm>
            <a:off x="2914398" y="-995282"/>
            <a:ext cx="5118748" cy="765238"/>
            <a:chOff x="2914398" y="-995282"/>
            <a:chExt cx="5118748" cy="76523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63138A-FC79-4594-9D57-6E8016311528}"/>
                </a:ext>
              </a:extLst>
            </p:cNvPr>
            <p:cNvSpPr/>
            <p:nvPr/>
          </p:nvSpPr>
          <p:spPr>
            <a:xfrm>
              <a:off x="2914398" y="-992044"/>
              <a:ext cx="736600" cy="762000"/>
            </a:xfrm>
            <a:prstGeom prst="rect">
              <a:avLst/>
            </a:prstGeom>
            <a:solidFill>
              <a:srgbClr val="FDE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6DD582A-C4D8-4A85-A811-F8A74871B1FB}"/>
                </a:ext>
              </a:extLst>
            </p:cNvPr>
            <p:cNvSpPr/>
            <p:nvPr/>
          </p:nvSpPr>
          <p:spPr>
            <a:xfrm>
              <a:off x="3790556" y="-994419"/>
              <a:ext cx="736600" cy="762000"/>
            </a:xfrm>
            <a:prstGeom prst="rect">
              <a:avLst/>
            </a:prstGeom>
            <a:solidFill>
              <a:srgbClr val="FB81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1DB39D2-B5BE-4ADE-93A5-56A78672C026}"/>
                </a:ext>
              </a:extLst>
            </p:cNvPr>
            <p:cNvSpPr/>
            <p:nvPr/>
          </p:nvSpPr>
          <p:spPr>
            <a:xfrm>
              <a:off x="4666714" y="-994419"/>
              <a:ext cx="736600" cy="762000"/>
            </a:xfrm>
            <a:prstGeom prst="rect">
              <a:avLst/>
            </a:prstGeom>
            <a:solidFill>
              <a:srgbClr val="20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4A3847C-8789-4D5B-8715-05149A99C6EF}"/>
                </a:ext>
              </a:extLst>
            </p:cNvPr>
            <p:cNvSpPr/>
            <p:nvPr/>
          </p:nvSpPr>
          <p:spPr>
            <a:xfrm>
              <a:off x="5544230" y="-992907"/>
              <a:ext cx="736600" cy="762000"/>
            </a:xfrm>
            <a:prstGeom prst="rect">
              <a:avLst/>
            </a:prstGeom>
            <a:solidFill>
              <a:srgbClr val="FEF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AC3A30E-0C42-48F8-B7B8-745CC61E0A5D}"/>
                </a:ext>
              </a:extLst>
            </p:cNvPr>
            <p:cNvSpPr/>
            <p:nvPr/>
          </p:nvSpPr>
          <p:spPr>
            <a:xfrm>
              <a:off x="6420388" y="-995282"/>
              <a:ext cx="736600" cy="762000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96B90D3-260C-4242-AA2F-EB77BB6BD4EA}"/>
                </a:ext>
              </a:extLst>
            </p:cNvPr>
            <p:cNvSpPr/>
            <p:nvPr/>
          </p:nvSpPr>
          <p:spPr>
            <a:xfrm>
              <a:off x="7296546" y="-995282"/>
              <a:ext cx="736600" cy="762000"/>
            </a:xfrm>
            <a:prstGeom prst="rect">
              <a:avLst/>
            </a:prstGeom>
            <a:solidFill>
              <a:srgbClr val="FFE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화살표: 왼쪽/오른쪽 42">
            <a:extLst>
              <a:ext uri="{FF2B5EF4-FFF2-40B4-BE49-F238E27FC236}">
                <a16:creationId xmlns:a16="http://schemas.microsoft.com/office/drawing/2014/main" id="{5B0C330D-5BB1-4C43-92A8-EC70B100FA2B}"/>
              </a:ext>
            </a:extLst>
          </p:cNvPr>
          <p:cNvSpPr/>
          <p:nvPr/>
        </p:nvSpPr>
        <p:spPr>
          <a:xfrm>
            <a:off x="4052167" y="1518589"/>
            <a:ext cx="6641448" cy="176835"/>
          </a:xfrm>
          <a:prstGeom prst="leftRightArrow">
            <a:avLst/>
          </a:prstGeom>
          <a:solidFill>
            <a:srgbClr val="FB8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00890B-3B9C-4D6B-8951-20199CAA668F}"/>
              </a:ext>
            </a:extLst>
          </p:cNvPr>
          <p:cNvSpPr txBox="1"/>
          <p:nvPr/>
        </p:nvSpPr>
        <p:spPr>
          <a:xfrm>
            <a:off x="2750955" y="1476812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문서 작업</a:t>
            </a:r>
          </a:p>
        </p:txBody>
      </p:sp>
      <p:sp>
        <p:nvSpPr>
          <p:cNvPr id="45" name="화살표: 왼쪽/오른쪽 44">
            <a:extLst>
              <a:ext uri="{FF2B5EF4-FFF2-40B4-BE49-F238E27FC236}">
                <a16:creationId xmlns:a16="http://schemas.microsoft.com/office/drawing/2014/main" id="{DBDAEF47-1EBC-412C-94B8-A9389992C311}"/>
              </a:ext>
            </a:extLst>
          </p:cNvPr>
          <p:cNvSpPr/>
          <p:nvPr/>
        </p:nvSpPr>
        <p:spPr>
          <a:xfrm>
            <a:off x="4052166" y="2272103"/>
            <a:ext cx="6641448" cy="176835"/>
          </a:xfrm>
          <a:prstGeom prst="leftRightArrow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화살표: 왼쪽/오른쪽 45">
            <a:extLst>
              <a:ext uri="{FF2B5EF4-FFF2-40B4-BE49-F238E27FC236}">
                <a16:creationId xmlns:a16="http://schemas.microsoft.com/office/drawing/2014/main" id="{5B98D543-ADA8-4668-ABD2-C47E6F820ED1}"/>
              </a:ext>
            </a:extLst>
          </p:cNvPr>
          <p:cNvSpPr/>
          <p:nvPr/>
        </p:nvSpPr>
        <p:spPr>
          <a:xfrm>
            <a:off x="4052166" y="2732876"/>
            <a:ext cx="6641448" cy="176835"/>
          </a:xfrm>
          <a:prstGeom prst="leftRightArrow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화살표: 왼쪽/오른쪽 46">
            <a:extLst>
              <a:ext uri="{FF2B5EF4-FFF2-40B4-BE49-F238E27FC236}">
                <a16:creationId xmlns:a16="http://schemas.microsoft.com/office/drawing/2014/main" id="{ADB21AA0-C05E-4545-B075-71DFF1C0457A}"/>
              </a:ext>
            </a:extLst>
          </p:cNvPr>
          <p:cNvSpPr/>
          <p:nvPr/>
        </p:nvSpPr>
        <p:spPr>
          <a:xfrm>
            <a:off x="4052166" y="3481164"/>
            <a:ext cx="6641448" cy="176835"/>
          </a:xfrm>
          <a:prstGeom prst="leftRightArrow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화살표: 왼쪽/오른쪽 47">
            <a:extLst>
              <a:ext uri="{FF2B5EF4-FFF2-40B4-BE49-F238E27FC236}">
                <a16:creationId xmlns:a16="http://schemas.microsoft.com/office/drawing/2014/main" id="{194CB08A-3AA4-4BEA-BEE1-4287A98839E3}"/>
              </a:ext>
            </a:extLst>
          </p:cNvPr>
          <p:cNvSpPr/>
          <p:nvPr/>
        </p:nvSpPr>
        <p:spPr>
          <a:xfrm>
            <a:off x="4052166" y="4229452"/>
            <a:ext cx="6641448" cy="176835"/>
          </a:xfrm>
          <a:prstGeom prst="leftRightArrow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화살표: 왼쪽/오른쪽 48">
            <a:extLst>
              <a:ext uri="{FF2B5EF4-FFF2-40B4-BE49-F238E27FC236}">
                <a16:creationId xmlns:a16="http://schemas.microsoft.com/office/drawing/2014/main" id="{8F8A8A66-131B-47AC-892A-46E26ECAA18A}"/>
              </a:ext>
            </a:extLst>
          </p:cNvPr>
          <p:cNvSpPr/>
          <p:nvPr/>
        </p:nvSpPr>
        <p:spPr>
          <a:xfrm>
            <a:off x="4052166" y="4977740"/>
            <a:ext cx="6641448" cy="176835"/>
          </a:xfrm>
          <a:prstGeom prst="leftRightArrow">
            <a:avLst/>
          </a:prstGeom>
          <a:solidFill>
            <a:srgbClr val="DAE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D22490-14F4-47B9-870B-F44B19AA7F68}"/>
              </a:ext>
            </a:extLst>
          </p:cNvPr>
          <p:cNvSpPr txBox="1"/>
          <p:nvPr/>
        </p:nvSpPr>
        <p:spPr>
          <a:xfrm>
            <a:off x="10678427" y="1919885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ERD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모델링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59D60F-6E89-44E8-87AA-147F2C328E0C}"/>
              </a:ext>
            </a:extLst>
          </p:cNvPr>
          <p:cNvSpPr txBox="1"/>
          <p:nvPr/>
        </p:nvSpPr>
        <p:spPr>
          <a:xfrm>
            <a:off x="2750955" y="2175690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DB</a:t>
            </a:r>
            <a:r>
              <a:rPr lang="ko-KR" altLang="en-US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크롤링</a:t>
            </a:r>
            <a:endParaRPr lang="ko-KR" altLang="en-US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53" name="화살표: 왼쪽/오른쪽 52">
            <a:extLst>
              <a:ext uri="{FF2B5EF4-FFF2-40B4-BE49-F238E27FC236}">
                <a16:creationId xmlns:a16="http://schemas.microsoft.com/office/drawing/2014/main" id="{24230B5C-9255-4099-B39E-CFD9202FBF80}"/>
              </a:ext>
            </a:extLst>
          </p:cNvPr>
          <p:cNvSpPr/>
          <p:nvPr/>
        </p:nvSpPr>
        <p:spPr>
          <a:xfrm>
            <a:off x="4039466" y="2005403"/>
            <a:ext cx="6641448" cy="176835"/>
          </a:xfrm>
          <a:prstGeom prst="leftRightArrow">
            <a:avLst/>
          </a:prstGeom>
          <a:solidFill>
            <a:srgbClr val="20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57ED66-8445-4E29-99B4-3EE0074F3E85}"/>
              </a:ext>
            </a:extLst>
          </p:cNvPr>
          <p:cNvSpPr txBox="1"/>
          <p:nvPr/>
        </p:nvSpPr>
        <p:spPr>
          <a:xfrm>
            <a:off x="10634739" y="2653783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DB</a:t>
            </a:r>
            <a:r>
              <a:rPr lang="ko-KR" altLang="en-US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크롤링</a:t>
            </a:r>
            <a:endParaRPr lang="ko-KR" altLang="en-US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2F5604-5710-4466-819C-562777D21BB6}"/>
              </a:ext>
            </a:extLst>
          </p:cNvPr>
          <p:cNvSpPr txBox="1"/>
          <p:nvPr/>
        </p:nvSpPr>
        <p:spPr>
          <a:xfrm>
            <a:off x="10634739" y="3415687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DB</a:t>
            </a:r>
            <a:r>
              <a:rPr lang="ko-KR" altLang="en-US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크롤링</a:t>
            </a:r>
            <a:endParaRPr lang="ko-KR" altLang="en-US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5191C8-C3FD-44D3-9C10-AE0AFD77AB35}"/>
              </a:ext>
            </a:extLst>
          </p:cNvPr>
          <p:cNvSpPr txBox="1"/>
          <p:nvPr/>
        </p:nvSpPr>
        <p:spPr>
          <a:xfrm>
            <a:off x="10634738" y="4125495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DB</a:t>
            </a:r>
            <a:r>
              <a:rPr lang="ko-KR" altLang="en-US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크롤링</a:t>
            </a:r>
            <a:endParaRPr lang="ko-KR" altLang="en-US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8E8B7E-6BDC-474F-BEEB-2E306162A4C6}"/>
              </a:ext>
            </a:extLst>
          </p:cNvPr>
          <p:cNvSpPr txBox="1"/>
          <p:nvPr/>
        </p:nvSpPr>
        <p:spPr>
          <a:xfrm>
            <a:off x="10634738" y="4881491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DB</a:t>
            </a:r>
            <a:r>
              <a:rPr lang="ko-KR" altLang="en-US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크롤링</a:t>
            </a:r>
            <a:endParaRPr lang="ko-KR" altLang="en-US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59" name="화살표: 왼쪽/오른쪽 58">
            <a:extLst>
              <a:ext uri="{FF2B5EF4-FFF2-40B4-BE49-F238E27FC236}">
                <a16:creationId xmlns:a16="http://schemas.microsoft.com/office/drawing/2014/main" id="{4A928375-7D69-4DAF-AE76-4816458AB6AF}"/>
              </a:ext>
            </a:extLst>
          </p:cNvPr>
          <p:cNvSpPr/>
          <p:nvPr/>
        </p:nvSpPr>
        <p:spPr>
          <a:xfrm>
            <a:off x="4052166" y="2957103"/>
            <a:ext cx="6641448" cy="176835"/>
          </a:xfrm>
          <a:prstGeom prst="leftRightArrow">
            <a:avLst/>
          </a:prstGeom>
          <a:solidFill>
            <a:srgbClr val="FE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화살표: 왼쪽/오른쪽 59">
            <a:extLst>
              <a:ext uri="{FF2B5EF4-FFF2-40B4-BE49-F238E27FC236}">
                <a16:creationId xmlns:a16="http://schemas.microsoft.com/office/drawing/2014/main" id="{ABD027E3-606E-4F99-A743-E0A85957A0AD}"/>
              </a:ext>
            </a:extLst>
          </p:cNvPr>
          <p:cNvSpPr/>
          <p:nvPr/>
        </p:nvSpPr>
        <p:spPr>
          <a:xfrm>
            <a:off x="4039466" y="3722138"/>
            <a:ext cx="6641448" cy="176835"/>
          </a:xfrm>
          <a:prstGeom prst="leftRightArrow">
            <a:avLst/>
          </a:prstGeom>
          <a:solidFill>
            <a:srgbClr val="FFD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화살표: 왼쪽/오른쪽 60">
            <a:extLst>
              <a:ext uri="{FF2B5EF4-FFF2-40B4-BE49-F238E27FC236}">
                <a16:creationId xmlns:a16="http://schemas.microsoft.com/office/drawing/2014/main" id="{F58B2B6F-96FD-45D8-8E1A-C98C7D80F4A4}"/>
              </a:ext>
            </a:extLst>
          </p:cNvPr>
          <p:cNvSpPr/>
          <p:nvPr/>
        </p:nvSpPr>
        <p:spPr>
          <a:xfrm>
            <a:off x="4052166" y="4450075"/>
            <a:ext cx="6641448" cy="176835"/>
          </a:xfrm>
          <a:prstGeom prst="leftRightArrow">
            <a:avLst/>
          </a:prstGeom>
          <a:solidFill>
            <a:srgbClr val="FFD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화살표: 왼쪽/오른쪽 61">
            <a:extLst>
              <a:ext uri="{FF2B5EF4-FFF2-40B4-BE49-F238E27FC236}">
                <a16:creationId xmlns:a16="http://schemas.microsoft.com/office/drawing/2014/main" id="{E73E8ECA-FC1E-4A1C-9657-276690558ACD}"/>
              </a:ext>
            </a:extLst>
          </p:cNvPr>
          <p:cNvSpPr/>
          <p:nvPr/>
        </p:nvSpPr>
        <p:spPr>
          <a:xfrm>
            <a:off x="4064868" y="5212086"/>
            <a:ext cx="6641448" cy="176835"/>
          </a:xfrm>
          <a:prstGeom prst="leftRightArrow">
            <a:avLst/>
          </a:prstGeom>
          <a:solidFill>
            <a:srgbClr val="FFD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450362-8EBC-4C3E-81F8-3CC3D9FF0B46}"/>
              </a:ext>
            </a:extLst>
          </p:cNvPr>
          <p:cNvSpPr txBox="1"/>
          <p:nvPr/>
        </p:nvSpPr>
        <p:spPr>
          <a:xfrm>
            <a:off x="2750955" y="2897139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프론트 구현</a:t>
            </a:r>
            <a:endParaRPr lang="ko-KR" altLang="en-US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BB0593-9BE9-4396-8DB5-97587896E451}"/>
              </a:ext>
            </a:extLst>
          </p:cNvPr>
          <p:cNvSpPr txBox="1"/>
          <p:nvPr/>
        </p:nvSpPr>
        <p:spPr>
          <a:xfrm>
            <a:off x="2710072" y="3672272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백엔드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구현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21D2F7-8241-4CF8-856F-36FB55F610E4}"/>
              </a:ext>
            </a:extLst>
          </p:cNvPr>
          <p:cNvSpPr txBox="1"/>
          <p:nvPr/>
        </p:nvSpPr>
        <p:spPr>
          <a:xfrm>
            <a:off x="2710072" y="4409469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백엔드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구현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69FE1F-4446-47E2-850E-4389C8B726A1}"/>
              </a:ext>
            </a:extLst>
          </p:cNvPr>
          <p:cNvSpPr txBox="1"/>
          <p:nvPr/>
        </p:nvSpPr>
        <p:spPr>
          <a:xfrm>
            <a:off x="2710071" y="4992126"/>
            <a:ext cx="135728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백엔드</a:t>
            </a:r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및</a:t>
            </a:r>
            <a:endParaRPr lang="en-US" altLang="ko-KR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pPr algn="r"/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통합 구현</a:t>
            </a:r>
          </a:p>
        </p:txBody>
      </p:sp>
      <p:sp>
        <p:nvSpPr>
          <p:cNvPr id="68" name="화살표: 왼쪽/오른쪽 67">
            <a:extLst>
              <a:ext uri="{FF2B5EF4-FFF2-40B4-BE49-F238E27FC236}">
                <a16:creationId xmlns:a16="http://schemas.microsoft.com/office/drawing/2014/main" id="{1ADB9068-3AFE-413D-AD38-6F8FA5B6FF14}"/>
              </a:ext>
            </a:extLst>
          </p:cNvPr>
          <p:cNvSpPr/>
          <p:nvPr/>
        </p:nvSpPr>
        <p:spPr>
          <a:xfrm>
            <a:off x="4064868" y="5927300"/>
            <a:ext cx="1866032" cy="176835"/>
          </a:xfrm>
          <a:prstGeom prst="leftRightArrow">
            <a:avLst/>
          </a:prstGeom>
          <a:solidFill>
            <a:srgbClr val="FB8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0E65BEA-53EC-42B6-AB05-8621D91473E0}"/>
              </a:ext>
            </a:extLst>
          </p:cNvPr>
          <p:cNvSpPr txBox="1"/>
          <p:nvPr/>
        </p:nvSpPr>
        <p:spPr>
          <a:xfrm>
            <a:off x="2746549" y="5871615"/>
            <a:ext cx="135728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문서 작업</a:t>
            </a:r>
          </a:p>
        </p:txBody>
      </p:sp>
    </p:spTree>
    <p:extLst>
      <p:ext uri="{BB962C8B-B14F-4D97-AF65-F5344CB8AC3E}">
        <p14:creationId xmlns:p14="http://schemas.microsoft.com/office/powerpoint/2010/main" val="2240386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797668" y="1621834"/>
            <a:ext cx="1702341" cy="156349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15011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36EBA11-464E-410B-B492-AE0781D02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41" y="1359722"/>
            <a:ext cx="1334499" cy="135395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8E01F0B-1166-47B5-B047-3B3E58C72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643" y="3568655"/>
            <a:ext cx="1308073" cy="129614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1F8204B-B904-42A9-8CE4-226EBF03F598}"/>
              </a:ext>
            </a:extLst>
          </p:cNvPr>
          <p:cNvSpPr txBox="1"/>
          <p:nvPr/>
        </p:nvSpPr>
        <p:spPr>
          <a:xfrm>
            <a:off x="2611335" y="2682830"/>
            <a:ext cx="148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73C19F-73A3-40A0-A672-1E991A87AB70}"/>
              </a:ext>
            </a:extLst>
          </p:cNvPr>
          <p:cNvSpPr txBox="1"/>
          <p:nvPr/>
        </p:nvSpPr>
        <p:spPr>
          <a:xfrm>
            <a:off x="10378777" y="4846816"/>
            <a:ext cx="148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</a:t>
            </a:r>
            <a:endParaRPr lang="ko-KR" altLang="en-US" dirty="0">
              <a:solidFill>
                <a:srgbClr val="0070C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2AB2860-7314-4771-9B8F-923739ED0C8D}"/>
              </a:ext>
            </a:extLst>
          </p:cNvPr>
          <p:cNvGrpSpPr/>
          <p:nvPr/>
        </p:nvGrpSpPr>
        <p:grpSpPr>
          <a:xfrm>
            <a:off x="7315377" y="1269165"/>
            <a:ext cx="1484209" cy="1507931"/>
            <a:chOff x="4897281" y="1575730"/>
            <a:chExt cx="1484209" cy="1507931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E69180D4-5F24-40EC-9097-714B24F0D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7888" y="1575730"/>
              <a:ext cx="1168679" cy="11435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1511FA-7195-415B-BF17-5517836879FD}"/>
                </a:ext>
              </a:extLst>
            </p:cNvPr>
            <p:cNvSpPr txBox="1"/>
            <p:nvPr/>
          </p:nvSpPr>
          <p:spPr>
            <a:xfrm>
              <a:off x="4897281" y="2714329"/>
              <a:ext cx="1484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70C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Controller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C4D601C-97A4-4D70-B12A-B8F928D4BAE0}"/>
              </a:ext>
            </a:extLst>
          </p:cNvPr>
          <p:cNvGrpSpPr/>
          <p:nvPr/>
        </p:nvGrpSpPr>
        <p:grpSpPr>
          <a:xfrm>
            <a:off x="4612584" y="3528592"/>
            <a:ext cx="1484209" cy="1427403"/>
            <a:chOff x="4965424" y="3768996"/>
            <a:chExt cx="1484209" cy="1427403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A0964D02-ADDA-40EA-91D6-F8917A18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8795" y="3768996"/>
              <a:ext cx="1397468" cy="114806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7BA8182-D5E3-412A-A87C-6A87E9020543}"/>
                </a:ext>
              </a:extLst>
            </p:cNvPr>
            <p:cNvSpPr txBox="1"/>
            <p:nvPr/>
          </p:nvSpPr>
          <p:spPr>
            <a:xfrm>
              <a:off x="4965424" y="4827067"/>
              <a:ext cx="1484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70C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View(JSP)</a:t>
              </a:r>
              <a:endParaRPr lang="ko-KR" altLang="en-US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03D6830-FFE0-4C4F-8C3E-E7A21B4363E1}"/>
              </a:ext>
            </a:extLst>
          </p:cNvPr>
          <p:cNvGrpSpPr/>
          <p:nvPr/>
        </p:nvGrpSpPr>
        <p:grpSpPr>
          <a:xfrm>
            <a:off x="3776994" y="1469183"/>
            <a:ext cx="967534" cy="567515"/>
            <a:chOff x="2242151" y="2034532"/>
            <a:chExt cx="1484209" cy="567515"/>
          </a:xfrm>
        </p:grpSpPr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EE2D6D05-429B-4C19-ABD9-117D07DA5D29}"/>
                </a:ext>
              </a:extLst>
            </p:cNvPr>
            <p:cNvSpPr/>
            <p:nvPr/>
          </p:nvSpPr>
          <p:spPr>
            <a:xfrm>
              <a:off x="2502224" y="2034532"/>
              <a:ext cx="1224136" cy="567515"/>
            </a:xfrm>
            <a:prstGeom prst="rightArrow">
              <a:avLst/>
            </a:prstGeom>
            <a:solidFill>
              <a:srgbClr val="66CC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F534B3-F651-46BF-B8C1-7F3051716552}"/>
                </a:ext>
              </a:extLst>
            </p:cNvPr>
            <p:cNvSpPr txBox="1"/>
            <p:nvPr/>
          </p:nvSpPr>
          <p:spPr>
            <a:xfrm>
              <a:off x="2242151" y="2164400"/>
              <a:ext cx="1484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1.</a:t>
              </a:r>
              <a:endParaRPr lang="ko-KR" altLang="en-US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011F3E5-77C7-460F-8EE2-A68D47FE2364}"/>
              </a:ext>
            </a:extLst>
          </p:cNvPr>
          <p:cNvSpPr/>
          <p:nvPr/>
        </p:nvSpPr>
        <p:spPr>
          <a:xfrm>
            <a:off x="4710433" y="1438356"/>
            <a:ext cx="2084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commandHandlerURI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r>
              <a:rPr lang="ko-KR" altLang="en-US" sz="1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properties</a:t>
            </a:r>
            <a:endParaRPr lang="ko-KR" altLang="en-US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C03E34FC-FCD3-4728-9BAB-04EACBD0BD0B}"/>
              </a:ext>
            </a:extLst>
          </p:cNvPr>
          <p:cNvSpPr/>
          <p:nvPr/>
        </p:nvSpPr>
        <p:spPr>
          <a:xfrm>
            <a:off x="6791803" y="1460627"/>
            <a:ext cx="569908" cy="567515"/>
          </a:xfrm>
          <a:prstGeom prst="rightArrow">
            <a:avLst/>
          </a:prstGeom>
          <a:solidFill>
            <a:srgbClr val="66C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6F7EBA05-AA44-44AD-B29F-6392AD43F816}"/>
              </a:ext>
            </a:extLst>
          </p:cNvPr>
          <p:cNvSpPr/>
          <p:nvPr/>
        </p:nvSpPr>
        <p:spPr>
          <a:xfrm rot="8317880">
            <a:off x="5940677" y="3031932"/>
            <a:ext cx="1600801" cy="567515"/>
          </a:xfrm>
          <a:prstGeom prst="rightArrow">
            <a:avLst/>
          </a:prstGeom>
          <a:solidFill>
            <a:srgbClr val="66C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2B56BB1-9DD0-403A-BCBB-79554C7907E9}"/>
              </a:ext>
            </a:extLst>
          </p:cNvPr>
          <p:cNvGrpSpPr/>
          <p:nvPr/>
        </p:nvGrpSpPr>
        <p:grpSpPr>
          <a:xfrm>
            <a:off x="8799586" y="1469183"/>
            <a:ext cx="843302" cy="541013"/>
            <a:chOff x="6482551" y="3358576"/>
            <a:chExt cx="843302" cy="541013"/>
          </a:xfrm>
        </p:grpSpPr>
        <p:sp>
          <p:nvSpPr>
            <p:cNvPr id="60" name="화살표: 왼쪽/오른쪽 59">
              <a:extLst>
                <a:ext uri="{FF2B5EF4-FFF2-40B4-BE49-F238E27FC236}">
                  <a16:creationId xmlns:a16="http://schemas.microsoft.com/office/drawing/2014/main" id="{922092FA-8443-462C-9C9A-1EE5E8DFB9E4}"/>
                </a:ext>
              </a:extLst>
            </p:cNvPr>
            <p:cNvSpPr/>
            <p:nvPr/>
          </p:nvSpPr>
          <p:spPr>
            <a:xfrm>
              <a:off x="6482551" y="3358576"/>
              <a:ext cx="843302" cy="541013"/>
            </a:xfrm>
            <a:prstGeom prst="leftRightArrow">
              <a:avLst/>
            </a:prstGeom>
            <a:solidFill>
              <a:srgbClr val="66CC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5B21DAD-4780-45BD-9118-4ABEFBF3D882}"/>
                </a:ext>
              </a:extLst>
            </p:cNvPr>
            <p:cNvSpPr txBox="1"/>
            <p:nvPr/>
          </p:nvSpPr>
          <p:spPr>
            <a:xfrm>
              <a:off x="6653606" y="3460958"/>
              <a:ext cx="495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3.</a:t>
              </a:r>
              <a:endParaRPr lang="ko-KR" altLang="en-US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32706C29-B10A-4259-89E4-1C4209616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3919" y="1037001"/>
            <a:ext cx="1053315" cy="104741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B05FE43-65CD-4404-B604-179EC5B418C0}"/>
              </a:ext>
            </a:extLst>
          </p:cNvPr>
          <p:cNvSpPr txBox="1"/>
          <p:nvPr/>
        </p:nvSpPr>
        <p:spPr>
          <a:xfrm>
            <a:off x="9658471" y="2067683"/>
            <a:ext cx="1484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Service1</a:t>
            </a:r>
          </a:p>
          <a:p>
            <a:pPr algn="ctr"/>
            <a:r>
              <a:rPr lang="en-US" altLang="ko-KR" sz="1600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Service2</a:t>
            </a:r>
            <a:endParaRPr lang="ko-KR" altLang="en-US" sz="1600" dirty="0">
              <a:solidFill>
                <a:srgbClr val="0070C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Service3</a:t>
            </a:r>
            <a:endParaRPr lang="ko-KR" altLang="en-US" sz="1600" dirty="0">
              <a:solidFill>
                <a:srgbClr val="0070C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rgbClr val="0070C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ko-KR" altLang="en-US" sz="1600" dirty="0">
              <a:solidFill>
                <a:srgbClr val="0070C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E5D185-F248-4A90-8BA1-EF1BC0269114}"/>
              </a:ext>
            </a:extLst>
          </p:cNvPr>
          <p:cNvSpPr txBox="1"/>
          <p:nvPr/>
        </p:nvSpPr>
        <p:spPr>
          <a:xfrm>
            <a:off x="6763007" y="1576685"/>
            <a:ext cx="49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</a:t>
            </a:r>
            <a:endParaRPr lang="ko-KR" altLang="en-US" dirty="0">
              <a:solidFill>
                <a:srgbClr val="0070C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C2CF232-D694-432C-807C-1637A8CF2D55}"/>
              </a:ext>
            </a:extLst>
          </p:cNvPr>
          <p:cNvGrpSpPr/>
          <p:nvPr/>
        </p:nvGrpSpPr>
        <p:grpSpPr>
          <a:xfrm rot="7967745">
            <a:off x="8898274" y="2936346"/>
            <a:ext cx="843302" cy="541013"/>
            <a:chOff x="6482551" y="3358576"/>
            <a:chExt cx="843302" cy="541013"/>
          </a:xfrm>
        </p:grpSpPr>
        <p:sp>
          <p:nvSpPr>
            <p:cNvPr id="66" name="화살표: 왼쪽/오른쪽 65">
              <a:extLst>
                <a:ext uri="{FF2B5EF4-FFF2-40B4-BE49-F238E27FC236}">
                  <a16:creationId xmlns:a16="http://schemas.microsoft.com/office/drawing/2014/main" id="{3983DAA0-CB43-4D8D-822B-57A5013AE2E4}"/>
                </a:ext>
              </a:extLst>
            </p:cNvPr>
            <p:cNvSpPr/>
            <p:nvPr/>
          </p:nvSpPr>
          <p:spPr>
            <a:xfrm>
              <a:off x="6482551" y="3358576"/>
              <a:ext cx="843302" cy="541013"/>
            </a:xfrm>
            <a:prstGeom prst="leftRightArrow">
              <a:avLst/>
            </a:prstGeom>
            <a:solidFill>
              <a:srgbClr val="66CC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00EE560-D6BB-415F-88FD-6DE8FE4D773B}"/>
                </a:ext>
              </a:extLst>
            </p:cNvPr>
            <p:cNvSpPr txBox="1"/>
            <p:nvPr/>
          </p:nvSpPr>
          <p:spPr>
            <a:xfrm rot="16200000">
              <a:off x="6653606" y="3460958"/>
              <a:ext cx="495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4.</a:t>
              </a:r>
              <a:endParaRPr lang="ko-KR" altLang="en-US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78EAF3-C8D9-4A21-B5E7-BC0B7E65D162}"/>
              </a:ext>
            </a:extLst>
          </p:cNvPr>
          <p:cNvGrpSpPr/>
          <p:nvPr/>
        </p:nvGrpSpPr>
        <p:grpSpPr>
          <a:xfrm>
            <a:off x="9184382" y="3946222"/>
            <a:ext cx="1194395" cy="541013"/>
            <a:chOff x="6482551" y="3358576"/>
            <a:chExt cx="843302" cy="541013"/>
          </a:xfrm>
        </p:grpSpPr>
        <p:sp>
          <p:nvSpPr>
            <p:cNvPr id="69" name="화살표: 왼쪽/오른쪽 68">
              <a:extLst>
                <a:ext uri="{FF2B5EF4-FFF2-40B4-BE49-F238E27FC236}">
                  <a16:creationId xmlns:a16="http://schemas.microsoft.com/office/drawing/2014/main" id="{181921E0-E0D6-43D0-A270-52788E8A1943}"/>
                </a:ext>
              </a:extLst>
            </p:cNvPr>
            <p:cNvSpPr/>
            <p:nvPr/>
          </p:nvSpPr>
          <p:spPr>
            <a:xfrm>
              <a:off x="6482551" y="3358576"/>
              <a:ext cx="843302" cy="541013"/>
            </a:xfrm>
            <a:prstGeom prst="leftRightArrow">
              <a:avLst/>
            </a:prstGeom>
            <a:solidFill>
              <a:srgbClr val="66CC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2E720A7-D6AD-4802-BE0D-C9E65D5C68A7}"/>
                </a:ext>
              </a:extLst>
            </p:cNvPr>
            <p:cNvSpPr txBox="1"/>
            <p:nvPr/>
          </p:nvSpPr>
          <p:spPr>
            <a:xfrm>
              <a:off x="6653606" y="3460958"/>
              <a:ext cx="4951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5.</a:t>
              </a:r>
              <a:endParaRPr lang="ko-KR" altLang="en-US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D3BDDD7-724C-4D61-A26D-B6C6440AEDA1}"/>
              </a:ext>
            </a:extLst>
          </p:cNvPr>
          <p:cNvGrpSpPr/>
          <p:nvPr/>
        </p:nvGrpSpPr>
        <p:grpSpPr>
          <a:xfrm>
            <a:off x="7606184" y="3617046"/>
            <a:ext cx="1487889" cy="1608629"/>
            <a:chOff x="7851829" y="4358635"/>
            <a:chExt cx="1487889" cy="1608629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DEB16FC-B499-4975-9798-ACC311D1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51829" y="4358635"/>
              <a:ext cx="1484209" cy="121587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8F36D6-6D6E-4161-AD4E-7C6340BAC12D}"/>
                </a:ext>
              </a:extLst>
            </p:cNvPr>
            <p:cNvSpPr txBox="1"/>
            <p:nvPr/>
          </p:nvSpPr>
          <p:spPr>
            <a:xfrm>
              <a:off x="7855509" y="5597932"/>
              <a:ext cx="1484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70C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DAO / Model</a:t>
              </a:r>
              <a:endParaRPr lang="ko-KR" altLang="en-US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F6D21DDE-CDFC-4A4A-B356-8E67A2FCFFB9}"/>
              </a:ext>
            </a:extLst>
          </p:cNvPr>
          <p:cNvSpPr txBox="1"/>
          <p:nvPr/>
        </p:nvSpPr>
        <p:spPr>
          <a:xfrm>
            <a:off x="6551019" y="3083006"/>
            <a:ext cx="49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</a:t>
            </a:r>
            <a:endParaRPr lang="ko-KR" altLang="en-US" dirty="0">
              <a:solidFill>
                <a:srgbClr val="0070C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6213F0E-19FB-4F80-BB93-B69BF710F097}"/>
              </a:ext>
            </a:extLst>
          </p:cNvPr>
          <p:cNvGrpSpPr/>
          <p:nvPr/>
        </p:nvGrpSpPr>
        <p:grpSpPr>
          <a:xfrm rot="13027496">
            <a:off x="3278054" y="3298082"/>
            <a:ext cx="1518021" cy="567515"/>
            <a:chOff x="2298272" y="2034532"/>
            <a:chExt cx="1484209" cy="567515"/>
          </a:xfrm>
        </p:grpSpPr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B24D2720-3AD3-4260-A07A-52AF7CE3698F}"/>
                </a:ext>
              </a:extLst>
            </p:cNvPr>
            <p:cNvSpPr/>
            <p:nvPr/>
          </p:nvSpPr>
          <p:spPr>
            <a:xfrm>
              <a:off x="2502224" y="2034532"/>
              <a:ext cx="1224136" cy="567515"/>
            </a:xfrm>
            <a:prstGeom prst="rightArrow">
              <a:avLst/>
            </a:prstGeom>
            <a:solidFill>
              <a:srgbClr val="66CC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7EB502-D329-4113-978D-ED1C164FA4D8}"/>
                </a:ext>
              </a:extLst>
            </p:cNvPr>
            <p:cNvSpPr txBox="1"/>
            <p:nvPr/>
          </p:nvSpPr>
          <p:spPr>
            <a:xfrm rot="10807543">
              <a:off x="2298272" y="2181208"/>
              <a:ext cx="14842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7.</a:t>
              </a:r>
              <a:endParaRPr lang="ko-KR" altLang="en-US" dirty="0">
                <a:solidFill>
                  <a:srgbClr val="0070C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0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2CD8870-6BDC-489D-B781-F7049282CACD}"/>
              </a:ext>
            </a:extLst>
          </p:cNvPr>
          <p:cNvSpPr/>
          <p:nvPr/>
        </p:nvSpPr>
        <p:spPr>
          <a:xfrm>
            <a:off x="0" y="0"/>
            <a:ext cx="2597285" cy="6858000"/>
          </a:xfrm>
          <a:prstGeom prst="rect">
            <a:avLst/>
          </a:prstGeom>
          <a:solidFill>
            <a:srgbClr val="FDEBB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78785-9B25-4B35-AD80-B21422AD1E00}"/>
              </a:ext>
            </a:extLst>
          </p:cNvPr>
          <p:cNvSpPr txBox="1"/>
          <p:nvPr/>
        </p:nvSpPr>
        <p:spPr>
          <a:xfrm>
            <a:off x="1089498" y="630236"/>
            <a:ext cx="1410511" cy="584775"/>
          </a:xfrm>
          <a:prstGeom prst="rect">
            <a:avLst/>
          </a:prstGeom>
          <a:solidFill>
            <a:srgbClr val="2080B9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8800">
                <a:solidFill>
                  <a:srgbClr val="E74D15"/>
                </a:solidFill>
                <a:latin typeface="Berlin Sans FB" panose="020E0602020502020306" pitchFamily="34" charset="0"/>
              </a:defRPr>
            </a:lvl1pPr>
          </a:lstStyle>
          <a:p>
            <a:r>
              <a:rPr lang="en-US" altLang="ko-KR" sz="320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3200" dirty="0">
                <a:solidFill>
                  <a:srgbClr val="FEF9E9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493F6-DCAA-431F-B0EB-836D8EF87E10}"/>
              </a:ext>
            </a:extLst>
          </p:cNvPr>
          <p:cNvSpPr/>
          <p:nvPr/>
        </p:nvSpPr>
        <p:spPr>
          <a:xfrm>
            <a:off x="661481" y="1928175"/>
            <a:ext cx="1848256" cy="15939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08200-D694-4A8F-AD13-779B338062DA}"/>
              </a:ext>
            </a:extLst>
          </p:cNvPr>
          <p:cNvSpPr txBox="1"/>
          <p:nvPr/>
        </p:nvSpPr>
        <p:spPr>
          <a:xfrm>
            <a:off x="466928" y="1206544"/>
            <a:ext cx="2130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일정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프로젝트 흐름도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및 설계</a:t>
            </a:r>
            <a:endParaRPr lang="en-US" altLang="ko-KR" sz="2000" dirty="0">
              <a:solidFill>
                <a:srgbClr val="315787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587CA-5414-4F8A-9878-0D20622FEA70}"/>
              </a:ext>
            </a:extLst>
          </p:cNvPr>
          <p:cNvSpPr txBox="1"/>
          <p:nvPr/>
        </p:nvSpPr>
        <p:spPr>
          <a:xfrm>
            <a:off x="3012230" y="630236"/>
            <a:ext cx="4202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SeoulGo_ERD</a:t>
            </a:r>
            <a:r>
              <a:rPr lang="ko-KR" altLang="en-US" sz="2000" dirty="0">
                <a:solidFill>
                  <a:srgbClr val="315787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3DC35-B82A-4D04-B101-334FEF54E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"/>
          <a:stretch/>
        </p:blipFill>
        <p:spPr>
          <a:xfrm>
            <a:off x="2637946" y="1215011"/>
            <a:ext cx="9554054" cy="46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35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2029</Words>
  <Application>Microsoft Office PowerPoint</Application>
  <PresentationFormat>와이드스크린</PresentationFormat>
  <Paragraphs>430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맑은 고딕</vt:lpstr>
      <vt:lpstr>배달의민족 한나체 Pro</vt:lpstr>
      <vt:lpstr>서울남산 장체 M</vt:lpstr>
      <vt:lpstr>Berlin Sans FB</vt:lpstr>
      <vt:lpstr>Britannic Bold</vt:lpstr>
      <vt:lpstr>서울남산체 EB</vt:lpstr>
      <vt:lpstr>서울남산 장체 B</vt:lpstr>
      <vt:lpstr>서울남산 장체 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SeoulGo</dc:title>
  <dc:creator>hong</dc:creator>
  <cp:lastModifiedBy>hong</cp:lastModifiedBy>
  <cp:revision>53</cp:revision>
  <dcterms:created xsi:type="dcterms:W3CDTF">2020-08-03T01:38:02Z</dcterms:created>
  <dcterms:modified xsi:type="dcterms:W3CDTF">2020-08-05T00:37:41Z</dcterms:modified>
</cp:coreProperties>
</file>